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46"/>
  </p:notesMasterIdLst>
  <p:sldIdLst>
    <p:sldId id="256" r:id="rId2"/>
    <p:sldId id="268" r:id="rId3"/>
    <p:sldId id="257" r:id="rId4"/>
    <p:sldId id="260" r:id="rId5"/>
    <p:sldId id="258" r:id="rId6"/>
    <p:sldId id="261" r:id="rId7"/>
    <p:sldId id="357" r:id="rId8"/>
    <p:sldId id="262" r:id="rId9"/>
    <p:sldId id="340" r:id="rId10"/>
    <p:sldId id="341" r:id="rId11"/>
    <p:sldId id="342" r:id="rId12"/>
    <p:sldId id="269" r:id="rId13"/>
    <p:sldId id="270" r:id="rId14"/>
    <p:sldId id="264" r:id="rId15"/>
    <p:sldId id="275" r:id="rId16"/>
    <p:sldId id="282" r:id="rId17"/>
    <p:sldId id="343" r:id="rId18"/>
    <p:sldId id="344" r:id="rId19"/>
    <p:sldId id="345" r:id="rId20"/>
    <p:sldId id="346" r:id="rId21"/>
    <p:sldId id="347" r:id="rId22"/>
    <p:sldId id="348" r:id="rId23"/>
    <p:sldId id="281" r:id="rId24"/>
    <p:sldId id="273" r:id="rId25"/>
    <p:sldId id="280" r:id="rId26"/>
    <p:sldId id="271" r:id="rId27"/>
    <p:sldId id="349" r:id="rId28"/>
    <p:sldId id="274" r:id="rId29"/>
    <p:sldId id="259" r:id="rId30"/>
    <p:sldId id="263" r:id="rId31"/>
    <p:sldId id="286" r:id="rId32"/>
    <p:sldId id="350" r:id="rId33"/>
    <p:sldId id="351" r:id="rId34"/>
    <p:sldId id="265" r:id="rId35"/>
    <p:sldId id="277" r:id="rId36"/>
    <p:sldId id="284" r:id="rId37"/>
    <p:sldId id="352" r:id="rId38"/>
    <p:sldId id="276" r:id="rId39"/>
    <p:sldId id="353" r:id="rId40"/>
    <p:sldId id="354" r:id="rId41"/>
    <p:sldId id="355" r:id="rId42"/>
    <p:sldId id="356" r:id="rId43"/>
    <p:sldId id="314" r:id="rId44"/>
    <p:sldId id="315" r:id="rId45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47"/>
      <p:bold r:id="rId48"/>
      <p:italic r:id="rId49"/>
      <p:boldItalic r:id="rId50"/>
    </p:embeddedFont>
    <p:embeddedFont>
      <p:font typeface="IBM Plex Sans Medium" panose="020B0603050203000203" pitchFamily="34" charset="0"/>
      <p:regular r:id="rId51"/>
      <p:bold r:id="rId52"/>
      <p:italic r:id="rId53"/>
      <p:boldItalic r:id="rId54"/>
    </p:embeddedFont>
    <p:embeddedFont>
      <p:font typeface="Roboto Condensed Light" panose="02000000000000000000" pitchFamily="2" charset="0"/>
      <p:regular r:id="rId55"/>
      <p: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C1549A-19BC-41A8-8066-AE713E7D1F15}">
  <a:tblStyle styleId="{ADC1549A-19BC-41A8-8066-AE713E7D1F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38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7284A40B-2DEC-5A7E-AA07-A8CE34066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>
            <a:extLst>
              <a:ext uri="{FF2B5EF4-FFF2-40B4-BE49-F238E27FC236}">
                <a16:creationId xmlns:a16="http://schemas.microsoft.com/office/drawing/2014/main" id="{D9C8EC0F-F2E0-CD95-F126-461BB58FB4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>
            <a:extLst>
              <a:ext uri="{FF2B5EF4-FFF2-40B4-BE49-F238E27FC236}">
                <a16:creationId xmlns:a16="http://schemas.microsoft.com/office/drawing/2014/main" id="{3A8DC625-EB33-6703-56A2-21C38BDE95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182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92BBE7BD-2A27-71A4-D423-1D8244C26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>
            <a:extLst>
              <a:ext uri="{FF2B5EF4-FFF2-40B4-BE49-F238E27FC236}">
                <a16:creationId xmlns:a16="http://schemas.microsoft.com/office/drawing/2014/main" id="{1DA8DB48-836B-A575-343E-5986BE5B24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>
            <a:extLst>
              <a:ext uri="{FF2B5EF4-FFF2-40B4-BE49-F238E27FC236}">
                <a16:creationId xmlns:a16="http://schemas.microsoft.com/office/drawing/2014/main" id="{413ED9DE-062A-07B6-BC96-1F1E06DB5A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883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1710476bc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1710476bc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3808d40dd4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13808d40dd4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37fc7cce3d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37fc7cce3d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46bcd6a3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46bcd6a3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11710476bc4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11710476bc4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>
          <a:extLst>
            <a:ext uri="{FF2B5EF4-FFF2-40B4-BE49-F238E27FC236}">
              <a16:creationId xmlns:a16="http://schemas.microsoft.com/office/drawing/2014/main" id="{8DEF5D3E-A46A-F727-3EA2-5FEF727F3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99f2f57a71_0_0:notes">
            <a:extLst>
              <a:ext uri="{FF2B5EF4-FFF2-40B4-BE49-F238E27FC236}">
                <a16:creationId xmlns:a16="http://schemas.microsoft.com/office/drawing/2014/main" id="{67351343-372C-AC3C-0DD5-4226B9F872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99f2f57a71_0_0:notes">
            <a:extLst>
              <a:ext uri="{FF2B5EF4-FFF2-40B4-BE49-F238E27FC236}">
                <a16:creationId xmlns:a16="http://schemas.microsoft.com/office/drawing/2014/main" id="{40A01F95-9880-85E3-A238-A564431D10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30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>
          <a:extLst>
            <a:ext uri="{FF2B5EF4-FFF2-40B4-BE49-F238E27FC236}">
              <a16:creationId xmlns:a16="http://schemas.microsoft.com/office/drawing/2014/main" id="{F83692A2-DA7F-F213-85D0-BED2F45E8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99f2f57a71_0_0:notes">
            <a:extLst>
              <a:ext uri="{FF2B5EF4-FFF2-40B4-BE49-F238E27FC236}">
                <a16:creationId xmlns:a16="http://schemas.microsoft.com/office/drawing/2014/main" id="{EECAF1C5-1CB3-9BA4-0DDE-59B6481EB7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99f2f57a71_0_0:notes">
            <a:extLst>
              <a:ext uri="{FF2B5EF4-FFF2-40B4-BE49-F238E27FC236}">
                <a16:creationId xmlns:a16="http://schemas.microsoft.com/office/drawing/2014/main" id="{91F0D735-EDBB-AD5C-B089-637EAA88D9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944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>
          <a:extLst>
            <a:ext uri="{FF2B5EF4-FFF2-40B4-BE49-F238E27FC236}">
              <a16:creationId xmlns:a16="http://schemas.microsoft.com/office/drawing/2014/main" id="{FF0A7FCB-BA7F-562D-0EEC-9F5B71911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99f2f57a71_0_0:notes">
            <a:extLst>
              <a:ext uri="{FF2B5EF4-FFF2-40B4-BE49-F238E27FC236}">
                <a16:creationId xmlns:a16="http://schemas.microsoft.com/office/drawing/2014/main" id="{AC6B23B0-DB49-CA35-848B-7A610D8073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99f2f57a71_0_0:notes">
            <a:extLst>
              <a:ext uri="{FF2B5EF4-FFF2-40B4-BE49-F238E27FC236}">
                <a16:creationId xmlns:a16="http://schemas.microsoft.com/office/drawing/2014/main" id="{F1A85448-DF18-ECD4-F889-ACFD3ACD26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164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3808d40dd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3808d40dd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>
          <a:extLst>
            <a:ext uri="{FF2B5EF4-FFF2-40B4-BE49-F238E27FC236}">
              <a16:creationId xmlns:a16="http://schemas.microsoft.com/office/drawing/2014/main" id="{6C1BCF5D-6943-543F-C41B-098AA4BF4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99f2f57a71_0_0:notes">
            <a:extLst>
              <a:ext uri="{FF2B5EF4-FFF2-40B4-BE49-F238E27FC236}">
                <a16:creationId xmlns:a16="http://schemas.microsoft.com/office/drawing/2014/main" id="{D49E432B-DD2C-02A0-E6E5-52157A9346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99f2f57a71_0_0:notes">
            <a:extLst>
              <a:ext uri="{FF2B5EF4-FFF2-40B4-BE49-F238E27FC236}">
                <a16:creationId xmlns:a16="http://schemas.microsoft.com/office/drawing/2014/main" id="{55E112A3-BC30-2789-04EA-BF1915B2AA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417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>
          <a:extLst>
            <a:ext uri="{FF2B5EF4-FFF2-40B4-BE49-F238E27FC236}">
              <a16:creationId xmlns:a16="http://schemas.microsoft.com/office/drawing/2014/main" id="{9A73B9CE-6AA5-105A-2239-DC5778FB5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99f2f57a71_0_0:notes">
            <a:extLst>
              <a:ext uri="{FF2B5EF4-FFF2-40B4-BE49-F238E27FC236}">
                <a16:creationId xmlns:a16="http://schemas.microsoft.com/office/drawing/2014/main" id="{BAB88042-45AB-4451-1A95-01E9B1EB96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99f2f57a71_0_0:notes">
            <a:extLst>
              <a:ext uri="{FF2B5EF4-FFF2-40B4-BE49-F238E27FC236}">
                <a16:creationId xmlns:a16="http://schemas.microsoft.com/office/drawing/2014/main" id="{940BB513-DB0E-0483-58E3-F2A6B31E34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725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>
          <a:extLst>
            <a:ext uri="{FF2B5EF4-FFF2-40B4-BE49-F238E27FC236}">
              <a16:creationId xmlns:a16="http://schemas.microsoft.com/office/drawing/2014/main" id="{C5DB512C-6E1F-3BF8-F5E5-C3E4B252D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99f2f57a71_0_0:notes">
            <a:extLst>
              <a:ext uri="{FF2B5EF4-FFF2-40B4-BE49-F238E27FC236}">
                <a16:creationId xmlns:a16="http://schemas.microsoft.com/office/drawing/2014/main" id="{1BDF12F9-3827-45A1-D20C-F8C6CC217E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99f2f57a71_0_0:notes">
            <a:extLst>
              <a:ext uri="{FF2B5EF4-FFF2-40B4-BE49-F238E27FC236}">
                <a16:creationId xmlns:a16="http://schemas.microsoft.com/office/drawing/2014/main" id="{585BACB0-6D53-A2EF-3481-BA444A3003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867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3808d40dd4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3808d40dd4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1710476bc4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1710476bc4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1710476bc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11710476bc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1710476bc4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11710476bc4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>
          <a:extLst>
            <a:ext uri="{FF2B5EF4-FFF2-40B4-BE49-F238E27FC236}">
              <a16:creationId xmlns:a16="http://schemas.microsoft.com/office/drawing/2014/main" id="{95477648-6C77-3415-114A-77A11FC19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1710476bc4_0_330:notes">
            <a:extLst>
              <a:ext uri="{FF2B5EF4-FFF2-40B4-BE49-F238E27FC236}">
                <a16:creationId xmlns:a16="http://schemas.microsoft.com/office/drawing/2014/main" id="{49235E70-4B22-5C74-0153-AA13E91FFB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11710476bc4_0_330:notes">
            <a:extLst>
              <a:ext uri="{FF2B5EF4-FFF2-40B4-BE49-F238E27FC236}">
                <a16:creationId xmlns:a16="http://schemas.microsoft.com/office/drawing/2014/main" id="{56EDADEA-BCF1-B616-DCB7-77314AEA4E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7152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3808d40dd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13808d40dd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37fc7cc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37fc7cc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1710476bc4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11710476bc4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>
          <a:extLst>
            <a:ext uri="{FF2B5EF4-FFF2-40B4-BE49-F238E27FC236}">
              <a16:creationId xmlns:a16="http://schemas.microsoft.com/office/drawing/2014/main" id="{600B44A1-14B3-3AD3-848B-2D2490B11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3808d40dd4_0_365:notes">
            <a:extLst>
              <a:ext uri="{FF2B5EF4-FFF2-40B4-BE49-F238E27FC236}">
                <a16:creationId xmlns:a16="http://schemas.microsoft.com/office/drawing/2014/main" id="{0BBFB44C-22CB-7D3F-C58C-4A7677CEB5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3808d40dd4_0_365:notes">
            <a:extLst>
              <a:ext uri="{FF2B5EF4-FFF2-40B4-BE49-F238E27FC236}">
                <a16:creationId xmlns:a16="http://schemas.microsoft.com/office/drawing/2014/main" id="{F53F5525-6E91-CC89-3A89-6EA06D6B02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84877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>
          <a:extLst>
            <a:ext uri="{FF2B5EF4-FFF2-40B4-BE49-F238E27FC236}">
              <a16:creationId xmlns:a16="http://schemas.microsoft.com/office/drawing/2014/main" id="{E39392D1-C638-BB7F-7FA9-62A179FCE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99f2f57a71_0_0:notes">
            <a:extLst>
              <a:ext uri="{FF2B5EF4-FFF2-40B4-BE49-F238E27FC236}">
                <a16:creationId xmlns:a16="http://schemas.microsoft.com/office/drawing/2014/main" id="{8A3A733D-84F6-6EA3-9BAC-CDDEC13D5E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99f2f57a71_0_0:notes">
            <a:extLst>
              <a:ext uri="{FF2B5EF4-FFF2-40B4-BE49-F238E27FC236}">
                <a16:creationId xmlns:a16="http://schemas.microsoft.com/office/drawing/2014/main" id="{DEA316F5-8895-2D84-F59E-6BE0B61495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3810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f38a612b63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f38a612b63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13808d40dd4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13808d40dd4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11710476bc4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11710476bc4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>
          <a:extLst>
            <a:ext uri="{FF2B5EF4-FFF2-40B4-BE49-F238E27FC236}">
              <a16:creationId xmlns:a16="http://schemas.microsoft.com/office/drawing/2014/main" id="{A5B95AF6-8B56-DDB4-F931-D28C4DB1B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99f2f57a71_0_0:notes">
            <a:extLst>
              <a:ext uri="{FF2B5EF4-FFF2-40B4-BE49-F238E27FC236}">
                <a16:creationId xmlns:a16="http://schemas.microsoft.com/office/drawing/2014/main" id="{B7C14E8C-934B-71FC-9C08-860CDD5479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99f2f57a71_0_0:notes">
            <a:extLst>
              <a:ext uri="{FF2B5EF4-FFF2-40B4-BE49-F238E27FC236}">
                <a16:creationId xmlns:a16="http://schemas.microsoft.com/office/drawing/2014/main" id="{83235161-816E-0BD7-C702-09C006B60B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53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1710476b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1710476b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>
          <a:extLst>
            <a:ext uri="{FF2B5EF4-FFF2-40B4-BE49-F238E27FC236}">
              <a16:creationId xmlns:a16="http://schemas.microsoft.com/office/drawing/2014/main" id="{261B4988-A8D2-46E0-9E17-75DBEF0FD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99f2f57a71_0_0:notes">
            <a:extLst>
              <a:ext uri="{FF2B5EF4-FFF2-40B4-BE49-F238E27FC236}">
                <a16:creationId xmlns:a16="http://schemas.microsoft.com/office/drawing/2014/main" id="{7E146A40-E9CA-EFDE-C5F5-71732F02AF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99f2f57a71_0_0:notes">
            <a:extLst>
              <a:ext uri="{FF2B5EF4-FFF2-40B4-BE49-F238E27FC236}">
                <a16:creationId xmlns:a16="http://schemas.microsoft.com/office/drawing/2014/main" id="{7EBC4904-4040-DC03-0982-ED1947BFB1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716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>
          <a:extLst>
            <a:ext uri="{FF2B5EF4-FFF2-40B4-BE49-F238E27FC236}">
              <a16:creationId xmlns:a16="http://schemas.microsoft.com/office/drawing/2014/main" id="{F32DDD70-20E3-050E-25EC-F3E01288F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99f2f57a71_0_0:notes">
            <a:extLst>
              <a:ext uri="{FF2B5EF4-FFF2-40B4-BE49-F238E27FC236}">
                <a16:creationId xmlns:a16="http://schemas.microsoft.com/office/drawing/2014/main" id="{CC55A7C9-CAE4-929B-1425-4E75F7B5F0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99f2f57a71_0_0:notes">
            <a:extLst>
              <a:ext uri="{FF2B5EF4-FFF2-40B4-BE49-F238E27FC236}">
                <a16:creationId xmlns:a16="http://schemas.microsoft.com/office/drawing/2014/main" id="{B801612B-9C7F-F865-AE74-D7CC1CE6A6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655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>
          <a:extLst>
            <a:ext uri="{FF2B5EF4-FFF2-40B4-BE49-F238E27FC236}">
              <a16:creationId xmlns:a16="http://schemas.microsoft.com/office/drawing/2014/main" id="{5E85DBEE-5EDF-1B5D-A6AE-877F7B1B6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99f2f57a71_0_0:notes">
            <a:extLst>
              <a:ext uri="{FF2B5EF4-FFF2-40B4-BE49-F238E27FC236}">
                <a16:creationId xmlns:a16="http://schemas.microsoft.com/office/drawing/2014/main" id="{702591CC-7643-7201-478F-7F3A0FB8C8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99f2f57a71_0_0:notes">
            <a:extLst>
              <a:ext uri="{FF2B5EF4-FFF2-40B4-BE49-F238E27FC236}">
                <a16:creationId xmlns:a16="http://schemas.microsoft.com/office/drawing/2014/main" id="{138ED0D6-EDCE-FE4F-3179-F521C79D78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7499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>
          <a:extLst>
            <a:ext uri="{FF2B5EF4-FFF2-40B4-BE49-F238E27FC236}">
              <a16:creationId xmlns:a16="http://schemas.microsoft.com/office/drawing/2014/main" id="{FE4D6F4C-1ADB-4585-25BE-8C1169CA8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99f2f57a71_0_0:notes">
            <a:extLst>
              <a:ext uri="{FF2B5EF4-FFF2-40B4-BE49-F238E27FC236}">
                <a16:creationId xmlns:a16="http://schemas.microsoft.com/office/drawing/2014/main" id="{F0C8A2DC-9A64-0DEC-5111-226FC6235D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99f2f57a71_0_0:notes">
            <a:extLst>
              <a:ext uri="{FF2B5EF4-FFF2-40B4-BE49-F238E27FC236}">
                <a16:creationId xmlns:a16="http://schemas.microsoft.com/office/drawing/2014/main" id="{0145E561-E562-D3E9-8614-D76E023F9B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9285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Google Shape;3851;g1173cd25692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2" name="Google Shape;3852;g1173cd25692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3" name="Google Shape;3863;g1173cd25692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4" name="Google Shape;3864;g1173cd25692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37fc7cce3d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37fc7cce3d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>
          <a:extLst>
            <a:ext uri="{FF2B5EF4-FFF2-40B4-BE49-F238E27FC236}">
              <a16:creationId xmlns:a16="http://schemas.microsoft.com/office/drawing/2014/main" id="{D6CE3B04-4E31-CEFD-A89C-389104403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37fc7cce3d_0_177:notes">
            <a:extLst>
              <a:ext uri="{FF2B5EF4-FFF2-40B4-BE49-F238E27FC236}">
                <a16:creationId xmlns:a16="http://schemas.microsoft.com/office/drawing/2014/main" id="{85661C0C-4277-5038-29B5-2C07CAAE4F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37fc7cce3d_0_177:notes">
            <a:extLst>
              <a:ext uri="{FF2B5EF4-FFF2-40B4-BE49-F238E27FC236}">
                <a16:creationId xmlns:a16="http://schemas.microsoft.com/office/drawing/2014/main" id="{7B260CE6-64F1-860C-04FD-0A53E925D6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680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DB6DE17F-A232-EF73-38BB-C94AF5C39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>
            <a:extLst>
              <a:ext uri="{FF2B5EF4-FFF2-40B4-BE49-F238E27FC236}">
                <a16:creationId xmlns:a16="http://schemas.microsoft.com/office/drawing/2014/main" id="{C566DC54-AB5D-D039-AFE6-16D6BF85A9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>
            <a:extLst>
              <a:ext uri="{FF2B5EF4-FFF2-40B4-BE49-F238E27FC236}">
                <a16:creationId xmlns:a16="http://schemas.microsoft.com/office/drawing/2014/main" id="{40F73348-4EAF-7A54-AED2-813BEC3483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586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54800" y="1094250"/>
            <a:ext cx="3090300" cy="227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54800" y="3372150"/>
            <a:ext cx="30903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4360800" y="1227300"/>
            <a:ext cx="407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1"/>
          </p:nvPr>
        </p:nvSpPr>
        <p:spPr>
          <a:xfrm>
            <a:off x="4360800" y="2069100"/>
            <a:ext cx="40701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2" name="Google Shape;152;p15"/>
          <p:cNvPicPr preferRelativeResize="0"/>
          <p:nvPr/>
        </p:nvPicPr>
        <p:blipFill rotWithShape="1">
          <a:blip r:embed="rId3">
            <a:alphaModFix/>
          </a:blip>
          <a:srcRect b="47712"/>
          <a:stretch/>
        </p:blipFill>
        <p:spPr>
          <a:xfrm>
            <a:off x="3489225" y="4122300"/>
            <a:ext cx="3222850" cy="10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 rotWithShape="1">
          <a:blip r:embed="rId3">
            <a:alphaModFix/>
          </a:blip>
          <a:srcRect t="47712"/>
          <a:stretch/>
        </p:blipFill>
        <p:spPr>
          <a:xfrm>
            <a:off x="5977075" y="0"/>
            <a:ext cx="3222850" cy="10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/>
          <p:nvPr/>
        </p:nvSpPr>
        <p:spPr>
          <a:xfrm rot="10800000" flipH="1">
            <a:off x="-305525" y="3076225"/>
            <a:ext cx="2711400" cy="2711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title"/>
          </p:nvPr>
        </p:nvSpPr>
        <p:spPr>
          <a:xfrm>
            <a:off x="2246850" y="2489675"/>
            <a:ext cx="46503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title" idx="2" hasCustomPrompt="1"/>
          </p:nvPr>
        </p:nvSpPr>
        <p:spPr>
          <a:xfrm>
            <a:off x="3752250" y="1392613"/>
            <a:ext cx="1639500" cy="841800"/>
          </a:xfrm>
          <a:prstGeom prst="rect">
            <a:avLst/>
          </a:prstGeom>
          <a:effectLst>
            <a:outerShdw blurRad="14287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9" name="Google Shape;169;p17"/>
          <p:cNvSpPr txBox="1">
            <a:spLocks noGrp="1"/>
          </p:cNvSpPr>
          <p:nvPr>
            <p:ph type="subTitle" idx="1"/>
          </p:nvPr>
        </p:nvSpPr>
        <p:spPr>
          <a:xfrm>
            <a:off x="2246850" y="3426000"/>
            <a:ext cx="46503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7"/>
          <p:cNvSpPr/>
          <p:nvPr/>
        </p:nvSpPr>
        <p:spPr>
          <a:xfrm>
            <a:off x="1714725" y="-33944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713100" y="1211300"/>
            <a:ext cx="3661500" cy="18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1"/>
          </p:nvPr>
        </p:nvSpPr>
        <p:spPr>
          <a:xfrm>
            <a:off x="713100" y="3772800"/>
            <a:ext cx="36615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52" y="0"/>
            <a:ext cx="3130200" cy="18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/>
          <p:nvPr/>
        </p:nvSpPr>
        <p:spPr>
          <a:xfrm>
            <a:off x="6314175" y="122925"/>
            <a:ext cx="3130200" cy="3130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/>
          <p:nvPr/>
        </p:nvSpPr>
        <p:spPr>
          <a:xfrm rot="10800000" flipH="1">
            <a:off x="6579400" y="-1048150"/>
            <a:ext cx="3308400" cy="3308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1597000" y="1616600"/>
            <a:ext cx="4982400" cy="4982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842475" y="968900"/>
            <a:ext cx="35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ubTitle" idx="1"/>
          </p:nvPr>
        </p:nvSpPr>
        <p:spPr>
          <a:xfrm>
            <a:off x="842475" y="1659400"/>
            <a:ext cx="3506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7670175" y="374000"/>
            <a:ext cx="513300" cy="4641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8345300" y="374000"/>
            <a:ext cx="513300" cy="4641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20"/>
          <p:cNvGrpSpPr/>
          <p:nvPr/>
        </p:nvGrpSpPr>
        <p:grpSpPr>
          <a:xfrm>
            <a:off x="5593730" y="574087"/>
            <a:ext cx="1160092" cy="63948"/>
            <a:chOff x="3779200" y="1371600"/>
            <a:chExt cx="1992600" cy="109500"/>
          </a:xfrm>
        </p:grpSpPr>
        <p:sp>
          <p:nvSpPr>
            <p:cNvPr id="189" name="Google Shape;189;p2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" name="Google Shape;195;p20"/>
          <p:cNvPicPr preferRelativeResize="0"/>
          <p:nvPr/>
        </p:nvPicPr>
        <p:blipFill rotWithShape="1">
          <a:blip r:embed="rId3">
            <a:alphaModFix/>
          </a:blip>
          <a:srcRect b="33936"/>
          <a:stretch/>
        </p:blipFill>
        <p:spPr>
          <a:xfrm>
            <a:off x="108675" y="3803150"/>
            <a:ext cx="3347900" cy="134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1039188" y="2248863"/>
            <a:ext cx="29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subTitle" idx="1"/>
          </p:nvPr>
        </p:nvSpPr>
        <p:spPr>
          <a:xfrm>
            <a:off x="1039188" y="2902163"/>
            <a:ext cx="29394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/>
          <p:nvPr/>
        </p:nvSpPr>
        <p:spPr>
          <a:xfrm rot="10800000" flipH="1">
            <a:off x="6430825" y="2057400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5497088" y="1502988"/>
            <a:ext cx="256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subTitle" idx="1"/>
          </p:nvPr>
        </p:nvSpPr>
        <p:spPr>
          <a:xfrm>
            <a:off x="5497088" y="2214663"/>
            <a:ext cx="25680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4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/>
          <p:nvPr/>
        </p:nvSpPr>
        <p:spPr>
          <a:xfrm rot="10800000" flipH="1">
            <a:off x="-812075" y="-728325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2281800" y="1417225"/>
            <a:ext cx="45804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subTitle" idx="1"/>
          </p:nvPr>
        </p:nvSpPr>
        <p:spPr>
          <a:xfrm>
            <a:off x="2281800" y="2174075"/>
            <a:ext cx="4580400" cy="16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/>
          <p:nvPr/>
        </p:nvSpPr>
        <p:spPr>
          <a:xfrm rot="10800000" flipH="1">
            <a:off x="6938500" y="-878200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1372200" y="2465025"/>
            <a:ext cx="63996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ubTitle" idx="1"/>
          </p:nvPr>
        </p:nvSpPr>
        <p:spPr>
          <a:xfrm>
            <a:off x="1372200" y="3221875"/>
            <a:ext cx="63996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4"/>
          <p:cNvSpPr/>
          <p:nvPr/>
        </p:nvSpPr>
        <p:spPr>
          <a:xfrm rot="10800000" flipH="1">
            <a:off x="-1273325" y="-878200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4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/>
          <p:nvPr/>
        </p:nvSpPr>
        <p:spPr>
          <a:xfrm rot="10800000" flipH="1">
            <a:off x="6430825" y="2057400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title"/>
          </p:nvPr>
        </p:nvSpPr>
        <p:spPr>
          <a:xfrm>
            <a:off x="828325" y="1683375"/>
            <a:ext cx="2909100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subTitle" idx="1"/>
          </p:nvPr>
        </p:nvSpPr>
        <p:spPr>
          <a:xfrm>
            <a:off x="828325" y="2357675"/>
            <a:ext cx="2909100" cy="10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6"/>
          <p:cNvSpPr>
            <a:spLocks noGrp="1"/>
          </p:cNvSpPr>
          <p:nvPr>
            <p:ph type="pic" idx="2"/>
          </p:nvPr>
        </p:nvSpPr>
        <p:spPr>
          <a:xfrm>
            <a:off x="4560725" y="627150"/>
            <a:ext cx="3889200" cy="38892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CUSTOM_4_1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/>
          <p:nvPr/>
        </p:nvSpPr>
        <p:spPr>
          <a:xfrm rot="10800000" flipH="1">
            <a:off x="6430825" y="2057400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8"/>
          <p:cNvSpPr txBox="1">
            <a:spLocks noGrp="1"/>
          </p:cNvSpPr>
          <p:nvPr>
            <p:ph type="title"/>
          </p:nvPr>
        </p:nvSpPr>
        <p:spPr>
          <a:xfrm>
            <a:off x="5085525" y="1683375"/>
            <a:ext cx="2909100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8"/>
          <p:cNvSpPr txBox="1">
            <a:spLocks noGrp="1"/>
          </p:cNvSpPr>
          <p:nvPr>
            <p:ph type="subTitle" idx="1"/>
          </p:nvPr>
        </p:nvSpPr>
        <p:spPr>
          <a:xfrm>
            <a:off x="5085525" y="2334225"/>
            <a:ext cx="2909100" cy="10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8"/>
          <p:cNvSpPr>
            <a:spLocks noGrp="1"/>
          </p:cNvSpPr>
          <p:nvPr>
            <p:ph type="pic" idx="2"/>
          </p:nvPr>
        </p:nvSpPr>
        <p:spPr>
          <a:xfrm>
            <a:off x="374375" y="627150"/>
            <a:ext cx="3889200" cy="38892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 rot="10800000" flipH="1">
            <a:off x="-406075" y="-598225"/>
            <a:ext cx="2711400" cy="2711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849300" y="515400"/>
            <a:ext cx="7445400" cy="411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297400" y="1352425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  <a:effectLst>
            <a:outerShdw blurRad="14287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7400" y="3015800"/>
            <a:ext cx="3068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5328350" y="3015800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1765267" y="783850"/>
            <a:ext cx="1160092" cy="63948"/>
            <a:chOff x="3779200" y="1371600"/>
            <a:chExt cx="1992600" cy="109500"/>
          </a:xfrm>
        </p:grpSpPr>
        <p:sp>
          <p:nvSpPr>
            <p:cNvPr id="19" name="Google Shape;19;p3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3"/>
          <p:cNvGrpSpPr/>
          <p:nvPr/>
        </p:nvGrpSpPr>
        <p:grpSpPr>
          <a:xfrm>
            <a:off x="4819925" y="4070513"/>
            <a:ext cx="4324075" cy="899525"/>
            <a:chOff x="-55375" y="2531100"/>
            <a:chExt cx="4324075" cy="899525"/>
          </a:xfrm>
        </p:grpSpPr>
        <p:sp>
          <p:nvSpPr>
            <p:cNvPr id="26" name="Google Shape;26;p3"/>
            <p:cNvSpPr/>
            <p:nvPr/>
          </p:nvSpPr>
          <p:spPr>
            <a:xfrm>
              <a:off x="88975" y="2531100"/>
              <a:ext cx="4179725" cy="723025"/>
            </a:xfrm>
            <a:custGeom>
              <a:avLst/>
              <a:gdLst/>
              <a:ahLst/>
              <a:cxnLst/>
              <a:rect l="l" t="t" r="r" b="b"/>
              <a:pathLst>
                <a:path w="167189" h="28921" fill="none" extrusionOk="0">
                  <a:moveTo>
                    <a:pt x="1" y="28921"/>
                  </a:moveTo>
                  <a:lnTo>
                    <a:pt x="23813" y="5120"/>
                  </a:lnTo>
                  <a:lnTo>
                    <a:pt x="85476" y="5120"/>
                  </a:lnTo>
                  <a:lnTo>
                    <a:pt x="90572" y="0"/>
                  </a:lnTo>
                  <a:lnTo>
                    <a:pt x="167189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-55375" y="3245775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0" y="3691"/>
                  </a:moveTo>
                  <a:cubicBezTo>
                    <a:pt x="0" y="1655"/>
                    <a:pt x="1644" y="0"/>
                    <a:pt x="3691" y="0"/>
                  </a:cubicBezTo>
                  <a:cubicBezTo>
                    <a:pt x="5727" y="0"/>
                    <a:pt x="7382" y="1655"/>
                    <a:pt x="7382" y="3691"/>
                  </a:cubicBezTo>
                  <a:cubicBezTo>
                    <a:pt x="7382" y="5727"/>
                    <a:pt x="5727" y="7382"/>
                    <a:pt x="3691" y="7382"/>
                  </a:cubicBezTo>
                  <a:cubicBezTo>
                    <a:pt x="1644" y="7394"/>
                    <a:pt x="0" y="5751"/>
                    <a:pt x="0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3"/>
          <p:cNvGrpSpPr/>
          <p:nvPr/>
        </p:nvGrpSpPr>
        <p:grpSpPr>
          <a:xfrm flipH="1">
            <a:off x="60" y="250384"/>
            <a:ext cx="4954238" cy="886972"/>
            <a:chOff x="1358103" y="3291921"/>
            <a:chExt cx="3368397" cy="603054"/>
          </a:xfrm>
        </p:grpSpPr>
        <p:sp>
          <p:nvSpPr>
            <p:cNvPr id="29" name="Google Shape;29;p3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8339918" y="228501"/>
            <a:ext cx="534767" cy="286894"/>
            <a:chOff x="773350" y="518000"/>
            <a:chExt cx="2757950" cy="1479600"/>
          </a:xfrm>
        </p:grpSpPr>
        <p:sp>
          <p:nvSpPr>
            <p:cNvPr id="32" name="Google Shape;32;p3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/>
          <p:nvPr/>
        </p:nvSpPr>
        <p:spPr>
          <a:xfrm>
            <a:off x="533426" y="-1466850"/>
            <a:ext cx="8077200" cy="8077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title"/>
          </p:nvPr>
        </p:nvSpPr>
        <p:spPr>
          <a:xfrm>
            <a:off x="1643638" y="2112963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title" idx="2"/>
          </p:nvPr>
        </p:nvSpPr>
        <p:spPr>
          <a:xfrm>
            <a:off x="4994750" y="2112963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0"/>
          <p:cNvSpPr txBox="1">
            <a:spLocks noGrp="1"/>
          </p:cNvSpPr>
          <p:nvPr>
            <p:ph type="subTitle" idx="1"/>
          </p:nvPr>
        </p:nvSpPr>
        <p:spPr>
          <a:xfrm>
            <a:off x="4994747" y="2621735"/>
            <a:ext cx="25056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subTitle" idx="3"/>
          </p:nvPr>
        </p:nvSpPr>
        <p:spPr>
          <a:xfrm>
            <a:off x="1643813" y="2621735"/>
            <a:ext cx="25056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241" name="Google Shape;241;p30"/>
          <p:cNvGrpSpPr/>
          <p:nvPr/>
        </p:nvGrpSpPr>
        <p:grpSpPr>
          <a:xfrm>
            <a:off x="7652602" y="4829929"/>
            <a:ext cx="1163678" cy="63948"/>
            <a:chOff x="3779200" y="1371600"/>
            <a:chExt cx="1992600" cy="109500"/>
          </a:xfrm>
        </p:grpSpPr>
        <p:sp>
          <p:nvSpPr>
            <p:cNvPr id="242" name="Google Shape;242;p3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17" y="0"/>
            <a:ext cx="2441750" cy="14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 rotWithShape="1">
          <a:blip r:embed="rId3">
            <a:alphaModFix/>
          </a:blip>
          <a:srcRect b="45764"/>
          <a:stretch/>
        </p:blipFill>
        <p:spPr>
          <a:xfrm>
            <a:off x="4417450" y="4340975"/>
            <a:ext cx="2441750" cy="802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30"/>
          <p:cNvGrpSpPr/>
          <p:nvPr/>
        </p:nvGrpSpPr>
        <p:grpSpPr>
          <a:xfrm>
            <a:off x="7451325" y="466663"/>
            <a:ext cx="1154625" cy="430500"/>
            <a:chOff x="4042650" y="642025"/>
            <a:chExt cx="1154625" cy="430500"/>
          </a:xfrm>
        </p:grpSpPr>
        <p:sp>
          <p:nvSpPr>
            <p:cNvPr id="251" name="Google Shape;251;p30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30"/>
          <p:cNvSpPr/>
          <p:nvPr/>
        </p:nvSpPr>
        <p:spPr>
          <a:xfrm>
            <a:off x="571425" y="4173588"/>
            <a:ext cx="498000" cy="4305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28" y="-547688"/>
            <a:ext cx="3235500" cy="196071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4"/>
          <p:cNvSpPr/>
          <p:nvPr/>
        </p:nvSpPr>
        <p:spPr>
          <a:xfrm>
            <a:off x="-261050" y="1124025"/>
            <a:ext cx="4705200" cy="4705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4"/>
          <p:cNvSpPr/>
          <p:nvPr/>
        </p:nvSpPr>
        <p:spPr>
          <a:xfrm>
            <a:off x="4699850" y="1124025"/>
            <a:ext cx="4705200" cy="4705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3" name="Google Shape;293;p34"/>
          <p:cNvPicPr preferRelativeResize="0"/>
          <p:nvPr/>
        </p:nvPicPr>
        <p:blipFill rotWithShape="1">
          <a:blip r:embed="rId3">
            <a:alphaModFix/>
          </a:blip>
          <a:srcRect b="50206"/>
          <a:stretch/>
        </p:blipFill>
        <p:spPr>
          <a:xfrm>
            <a:off x="5936725" y="4167181"/>
            <a:ext cx="3235500" cy="9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4"/>
          <p:cNvSpPr txBox="1">
            <a:spLocks noGrp="1"/>
          </p:cNvSpPr>
          <p:nvPr>
            <p:ph type="title"/>
          </p:nvPr>
        </p:nvSpPr>
        <p:spPr>
          <a:xfrm>
            <a:off x="999050" y="2522200"/>
            <a:ext cx="191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5" name="Google Shape;295;p34"/>
          <p:cNvSpPr txBox="1">
            <a:spLocks noGrp="1"/>
          </p:cNvSpPr>
          <p:nvPr>
            <p:ph type="subTitle" idx="1"/>
          </p:nvPr>
        </p:nvSpPr>
        <p:spPr>
          <a:xfrm>
            <a:off x="999050" y="3049900"/>
            <a:ext cx="19155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title" idx="2"/>
          </p:nvPr>
        </p:nvSpPr>
        <p:spPr>
          <a:xfrm>
            <a:off x="3610850" y="2522225"/>
            <a:ext cx="191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7" name="Google Shape;297;p34"/>
          <p:cNvSpPr txBox="1">
            <a:spLocks noGrp="1"/>
          </p:cNvSpPr>
          <p:nvPr>
            <p:ph type="subTitle" idx="3"/>
          </p:nvPr>
        </p:nvSpPr>
        <p:spPr>
          <a:xfrm>
            <a:off x="3610850" y="3049925"/>
            <a:ext cx="19155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4"/>
          <p:cNvSpPr txBox="1">
            <a:spLocks noGrp="1"/>
          </p:cNvSpPr>
          <p:nvPr>
            <p:ph type="title" idx="4"/>
          </p:nvPr>
        </p:nvSpPr>
        <p:spPr>
          <a:xfrm>
            <a:off x="6222650" y="2522200"/>
            <a:ext cx="191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subTitle" idx="5"/>
          </p:nvPr>
        </p:nvSpPr>
        <p:spPr>
          <a:xfrm>
            <a:off x="6222650" y="3049900"/>
            <a:ext cx="19155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34"/>
          <p:cNvSpPr txBox="1">
            <a:spLocks noGrp="1"/>
          </p:cNvSpPr>
          <p:nvPr>
            <p:ph type="title" idx="6" hasCustomPrompt="1"/>
          </p:nvPr>
        </p:nvSpPr>
        <p:spPr>
          <a:xfrm>
            <a:off x="1294400" y="1702328"/>
            <a:ext cx="13248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1" name="Google Shape;301;p34"/>
          <p:cNvSpPr txBox="1">
            <a:spLocks noGrp="1"/>
          </p:cNvSpPr>
          <p:nvPr>
            <p:ph type="title" idx="7" hasCustomPrompt="1"/>
          </p:nvPr>
        </p:nvSpPr>
        <p:spPr>
          <a:xfrm>
            <a:off x="3906201" y="1702340"/>
            <a:ext cx="13248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2" name="Google Shape;302;p34"/>
          <p:cNvSpPr txBox="1">
            <a:spLocks noGrp="1"/>
          </p:cNvSpPr>
          <p:nvPr>
            <p:ph type="title" idx="8" hasCustomPrompt="1"/>
          </p:nvPr>
        </p:nvSpPr>
        <p:spPr>
          <a:xfrm>
            <a:off x="6518002" y="1702328"/>
            <a:ext cx="13248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3" name="Google Shape;303;p34"/>
          <p:cNvSpPr txBox="1">
            <a:spLocks noGrp="1"/>
          </p:cNvSpPr>
          <p:nvPr>
            <p:ph type="title" idx="9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6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"/>
          <p:cNvSpPr/>
          <p:nvPr/>
        </p:nvSpPr>
        <p:spPr>
          <a:xfrm>
            <a:off x="4412238" y="-1097250"/>
            <a:ext cx="5489700" cy="54897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37"/>
          <p:cNvSpPr txBox="1">
            <a:spLocks noGrp="1"/>
          </p:cNvSpPr>
          <p:nvPr>
            <p:ph type="title" idx="2"/>
          </p:nvPr>
        </p:nvSpPr>
        <p:spPr>
          <a:xfrm>
            <a:off x="890875" y="3312190"/>
            <a:ext cx="2241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5" name="Google Shape;335;p37"/>
          <p:cNvSpPr txBox="1">
            <a:spLocks noGrp="1"/>
          </p:cNvSpPr>
          <p:nvPr>
            <p:ph type="subTitle" idx="1"/>
          </p:nvPr>
        </p:nvSpPr>
        <p:spPr>
          <a:xfrm>
            <a:off x="890875" y="3839896"/>
            <a:ext cx="2241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37"/>
          <p:cNvSpPr txBox="1">
            <a:spLocks noGrp="1"/>
          </p:cNvSpPr>
          <p:nvPr>
            <p:ph type="title" idx="3"/>
          </p:nvPr>
        </p:nvSpPr>
        <p:spPr>
          <a:xfrm>
            <a:off x="3439563" y="3312190"/>
            <a:ext cx="2241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7" name="Google Shape;337;p37"/>
          <p:cNvSpPr txBox="1">
            <a:spLocks noGrp="1"/>
          </p:cNvSpPr>
          <p:nvPr>
            <p:ph type="subTitle" idx="4"/>
          </p:nvPr>
        </p:nvSpPr>
        <p:spPr>
          <a:xfrm>
            <a:off x="3439575" y="3839896"/>
            <a:ext cx="2241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37"/>
          <p:cNvSpPr txBox="1">
            <a:spLocks noGrp="1"/>
          </p:cNvSpPr>
          <p:nvPr>
            <p:ph type="title" idx="5"/>
          </p:nvPr>
        </p:nvSpPr>
        <p:spPr>
          <a:xfrm>
            <a:off x="5988275" y="3312190"/>
            <a:ext cx="2241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subTitle" idx="6"/>
          </p:nvPr>
        </p:nvSpPr>
        <p:spPr>
          <a:xfrm>
            <a:off x="5988275" y="3839896"/>
            <a:ext cx="2241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40" name="Google Shape;340;p37"/>
          <p:cNvGrpSpPr/>
          <p:nvPr/>
        </p:nvGrpSpPr>
        <p:grpSpPr>
          <a:xfrm>
            <a:off x="8373782" y="4621856"/>
            <a:ext cx="882480" cy="329031"/>
            <a:chOff x="4042650" y="642025"/>
            <a:chExt cx="1154625" cy="430500"/>
          </a:xfrm>
        </p:grpSpPr>
        <p:sp>
          <p:nvSpPr>
            <p:cNvPr id="341" name="Google Shape;341;p37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37"/>
          <p:cNvGrpSpPr/>
          <p:nvPr/>
        </p:nvGrpSpPr>
        <p:grpSpPr>
          <a:xfrm rot="10800000">
            <a:off x="5649001" y="4534812"/>
            <a:ext cx="2724785" cy="350705"/>
            <a:chOff x="198225" y="4390550"/>
            <a:chExt cx="3765075" cy="484600"/>
          </a:xfrm>
        </p:grpSpPr>
        <p:sp>
          <p:nvSpPr>
            <p:cNvPr id="344" name="Google Shape;344;p37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37"/>
          <p:cNvSpPr/>
          <p:nvPr/>
        </p:nvSpPr>
        <p:spPr>
          <a:xfrm>
            <a:off x="-516031" y="3019200"/>
            <a:ext cx="2707800" cy="27078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" name="Google Shape;347;p37"/>
          <p:cNvPicPr preferRelativeResize="0"/>
          <p:nvPr/>
        </p:nvPicPr>
        <p:blipFill rotWithShape="1">
          <a:blip r:embed="rId3">
            <a:alphaModFix/>
          </a:blip>
          <a:srcRect b="44478"/>
          <a:stretch/>
        </p:blipFill>
        <p:spPr>
          <a:xfrm>
            <a:off x="70550" y="54126"/>
            <a:ext cx="2502225" cy="8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7"/>
          <p:cNvSpPr>
            <a:spLocks noGrp="1"/>
          </p:cNvSpPr>
          <p:nvPr>
            <p:ph type="pic" idx="7"/>
          </p:nvPr>
        </p:nvSpPr>
        <p:spPr>
          <a:xfrm>
            <a:off x="2376450" y="1285600"/>
            <a:ext cx="4368000" cy="1933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/>
          <p:nvPr/>
        </p:nvSpPr>
        <p:spPr>
          <a:xfrm>
            <a:off x="5152050" y="1017725"/>
            <a:ext cx="4059000" cy="40590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0"/>
          <p:cNvSpPr/>
          <p:nvPr/>
        </p:nvSpPr>
        <p:spPr>
          <a:xfrm>
            <a:off x="-695325" y="-1274025"/>
            <a:ext cx="4912200" cy="4912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0"/>
          <p:cNvSpPr/>
          <p:nvPr/>
        </p:nvSpPr>
        <p:spPr>
          <a:xfrm>
            <a:off x="535025" y="277250"/>
            <a:ext cx="8073900" cy="4589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0"/>
          <p:cNvSpPr txBox="1">
            <a:spLocks noGrp="1"/>
          </p:cNvSpPr>
          <p:nvPr>
            <p:ph type="title"/>
          </p:nvPr>
        </p:nvSpPr>
        <p:spPr>
          <a:xfrm>
            <a:off x="720000" y="438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40"/>
          <p:cNvSpPr txBox="1">
            <a:spLocks noGrp="1"/>
          </p:cNvSpPr>
          <p:nvPr>
            <p:ph type="title" idx="2"/>
          </p:nvPr>
        </p:nvSpPr>
        <p:spPr>
          <a:xfrm>
            <a:off x="927243" y="1766400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6" name="Google Shape;386;p40"/>
          <p:cNvSpPr txBox="1">
            <a:spLocks noGrp="1"/>
          </p:cNvSpPr>
          <p:nvPr>
            <p:ph type="subTitle" idx="1"/>
          </p:nvPr>
        </p:nvSpPr>
        <p:spPr>
          <a:xfrm>
            <a:off x="927143" y="2204775"/>
            <a:ext cx="2188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40"/>
          <p:cNvSpPr txBox="1">
            <a:spLocks noGrp="1"/>
          </p:cNvSpPr>
          <p:nvPr>
            <p:ph type="title" idx="3"/>
          </p:nvPr>
        </p:nvSpPr>
        <p:spPr>
          <a:xfrm>
            <a:off x="6028057" y="1766400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8" name="Google Shape;388;p40"/>
          <p:cNvSpPr txBox="1">
            <a:spLocks noGrp="1"/>
          </p:cNvSpPr>
          <p:nvPr>
            <p:ph type="subTitle" idx="4"/>
          </p:nvPr>
        </p:nvSpPr>
        <p:spPr>
          <a:xfrm>
            <a:off x="6028043" y="2204775"/>
            <a:ext cx="2188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40"/>
          <p:cNvSpPr txBox="1">
            <a:spLocks noGrp="1"/>
          </p:cNvSpPr>
          <p:nvPr>
            <p:ph type="title" idx="5"/>
          </p:nvPr>
        </p:nvSpPr>
        <p:spPr>
          <a:xfrm>
            <a:off x="927243" y="3199800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0" name="Google Shape;390;p40"/>
          <p:cNvSpPr txBox="1">
            <a:spLocks noGrp="1"/>
          </p:cNvSpPr>
          <p:nvPr>
            <p:ph type="subTitle" idx="6"/>
          </p:nvPr>
        </p:nvSpPr>
        <p:spPr>
          <a:xfrm>
            <a:off x="927143" y="3638175"/>
            <a:ext cx="2188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40"/>
          <p:cNvSpPr txBox="1">
            <a:spLocks noGrp="1"/>
          </p:cNvSpPr>
          <p:nvPr>
            <p:ph type="title" idx="7"/>
          </p:nvPr>
        </p:nvSpPr>
        <p:spPr>
          <a:xfrm>
            <a:off x="6028057" y="3199800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2" name="Google Shape;392;p40"/>
          <p:cNvSpPr txBox="1">
            <a:spLocks noGrp="1"/>
          </p:cNvSpPr>
          <p:nvPr>
            <p:ph type="subTitle" idx="8"/>
          </p:nvPr>
        </p:nvSpPr>
        <p:spPr>
          <a:xfrm>
            <a:off x="6028043" y="3638175"/>
            <a:ext cx="2188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40"/>
          <p:cNvSpPr/>
          <p:nvPr/>
        </p:nvSpPr>
        <p:spPr>
          <a:xfrm>
            <a:off x="8608950" y="224775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0"/>
          <p:cNvSpPr/>
          <p:nvPr/>
        </p:nvSpPr>
        <p:spPr>
          <a:xfrm>
            <a:off x="239550" y="4663425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"/>
          <p:cNvSpPr/>
          <p:nvPr/>
        </p:nvSpPr>
        <p:spPr>
          <a:xfrm>
            <a:off x="6014575" y="1982125"/>
            <a:ext cx="4982400" cy="4982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2"/>
          <p:cNvSpPr txBox="1">
            <a:spLocks noGrp="1"/>
          </p:cNvSpPr>
          <p:nvPr>
            <p:ph type="title"/>
          </p:nvPr>
        </p:nvSpPr>
        <p:spPr>
          <a:xfrm>
            <a:off x="720000" y="438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42"/>
          <p:cNvSpPr txBox="1">
            <a:spLocks noGrp="1"/>
          </p:cNvSpPr>
          <p:nvPr>
            <p:ph type="title" idx="2"/>
          </p:nvPr>
        </p:nvSpPr>
        <p:spPr>
          <a:xfrm>
            <a:off x="2092381" y="1505075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5" name="Google Shape;425;p42"/>
          <p:cNvSpPr txBox="1">
            <a:spLocks noGrp="1"/>
          </p:cNvSpPr>
          <p:nvPr>
            <p:ph type="subTitle" idx="1"/>
          </p:nvPr>
        </p:nvSpPr>
        <p:spPr>
          <a:xfrm>
            <a:off x="2092281" y="1920000"/>
            <a:ext cx="21888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42"/>
          <p:cNvSpPr txBox="1">
            <a:spLocks noGrp="1"/>
          </p:cNvSpPr>
          <p:nvPr>
            <p:ph type="title" idx="3"/>
          </p:nvPr>
        </p:nvSpPr>
        <p:spPr>
          <a:xfrm>
            <a:off x="4862869" y="1505075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7" name="Google Shape;427;p42"/>
          <p:cNvSpPr txBox="1">
            <a:spLocks noGrp="1"/>
          </p:cNvSpPr>
          <p:nvPr>
            <p:ph type="subTitle" idx="4"/>
          </p:nvPr>
        </p:nvSpPr>
        <p:spPr>
          <a:xfrm>
            <a:off x="4862850" y="1920000"/>
            <a:ext cx="21888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42"/>
          <p:cNvSpPr txBox="1">
            <a:spLocks noGrp="1"/>
          </p:cNvSpPr>
          <p:nvPr>
            <p:ph type="title" idx="5"/>
          </p:nvPr>
        </p:nvSpPr>
        <p:spPr>
          <a:xfrm>
            <a:off x="2092381" y="3245325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9" name="Google Shape;429;p42"/>
          <p:cNvSpPr txBox="1">
            <a:spLocks noGrp="1"/>
          </p:cNvSpPr>
          <p:nvPr>
            <p:ph type="subTitle" idx="6"/>
          </p:nvPr>
        </p:nvSpPr>
        <p:spPr>
          <a:xfrm>
            <a:off x="2092281" y="3660250"/>
            <a:ext cx="21888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42"/>
          <p:cNvSpPr txBox="1">
            <a:spLocks noGrp="1"/>
          </p:cNvSpPr>
          <p:nvPr>
            <p:ph type="title" idx="7"/>
          </p:nvPr>
        </p:nvSpPr>
        <p:spPr>
          <a:xfrm>
            <a:off x="4862869" y="3245325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1" name="Google Shape;431;p42"/>
          <p:cNvSpPr txBox="1">
            <a:spLocks noGrp="1"/>
          </p:cNvSpPr>
          <p:nvPr>
            <p:ph type="subTitle" idx="8"/>
          </p:nvPr>
        </p:nvSpPr>
        <p:spPr>
          <a:xfrm>
            <a:off x="4862850" y="3660250"/>
            <a:ext cx="21888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32" name="Google Shape;432;p42"/>
          <p:cNvPicPr preferRelativeResize="0"/>
          <p:nvPr/>
        </p:nvPicPr>
        <p:blipFill rotWithShape="1">
          <a:blip r:embed="rId3">
            <a:alphaModFix/>
          </a:blip>
          <a:srcRect b="33936"/>
          <a:stretch/>
        </p:blipFill>
        <p:spPr>
          <a:xfrm>
            <a:off x="0" y="0"/>
            <a:ext cx="3347900" cy="1340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42"/>
          <p:cNvGrpSpPr/>
          <p:nvPr/>
        </p:nvGrpSpPr>
        <p:grpSpPr>
          <a:xfrm rot="5400000" flipH="1">
            <a:off x="6614738" y="3018650"/>
            <a:ext cx="3765075" cy="484600"/>
            <a:chOff x="198225" y="4390550"/>
            <a:chExt cx="3765075" cy="484600"/>
          </a:xfrm>
        </p:grpSpPr>
        <p:sp>
          <p:nvSpPr>
            <p:cNvPr id="434" name="Google Shape;434;p42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2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42"/>
          <p:cNvGrpSpPr/>
          <p:nvPr/>
        </p:nvGrpSpPr>
        <p:grpSpPr>
          <a:xfrm rot="5400000" flipH="1">
            <a:off x="-963837" y="1394225"/>
            <a:ext cx="3427850" cy="639375"/>
            <a:chOff x="1298650" y="3255600"/>
            <a:chExt cx="3427850" cy="639375"/>
          </a:xfrm>
        </p:grpSpPr>
        <p:sp>
          <p:nvSpPr>
            <p:cNvPr id="437" name="Google Shape;437;p42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" name="Google Shape;439;p42"/>
          <p:cNvSpPr/>
          <p:nvPr/>
        </p:nvSpPr>
        <p:spPr>
          <a:xfrm>
            <a:off x="8214413" y="827319"/>
            <a:ext cx="357900" cy="3237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2"/>
          <p:cNvSpPr/>
          <p:nvPr/>
        </p:nvSpPr>
        <p:spPr>
          <a:xfrm>
            <a:off x="8214413" y="325694"/>
            <a:ext cx="357900" cy="3237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2"/>
          <p:cNvSpPr/>
          <p:nvPr/>
        </p:nvSpPr>
        <p:spPr>
          <a:xfrm>
            <a:off x="671313" y="3765069"/>
            <a:ext cx="357900" cy="3237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2"/>
          <p:cNvSpPr/>
          <p:nvPr/>
        </p:nvSpPr>
        <p:spPr>
          <a:xfrm>
            <a:off x="671313" y="4221769"/>
            <a:ext cx="357900" cy="3237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/>
          <p:nvPr/>
        </p:nvSpPr>
        <p:spPr>
          <a:xfrm>
            <a:off x="5271600" y="12169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6"/>
          <p:cNvSpPr/>
          <p:nvPr/>
        </p:nvSpPr>
        <p:spPr>
          <a:xfrm>
            <a:off x="-717550" y="-358650"/>
            <a:ext cx="3158700" cy="31587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4" name="Google Shape;4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28" y="3028425"/>
            <a:ext cx="3268650" cy="19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6"/>
          <p:cNvSpPr/>
          <p:nvPr/>
        </p:nvSpPr>
        <p:spPr>
          <a:xfrm>
            <a:off x="713050" y="790575"/>
            <a:ext cx="7717800" cy="3562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6"/>
          <p:cNvSpPr txBox="1">
            <a:spLocks noGrp="1"/>
          </p:cNvSpPr>
          <p:nvPr>
            <p:ph type="title"/>
          </p:nvPr>
        </p:nvSpPr>
        <p:spPr>
          <a:xfrm>
            <a:off x="1267050" y="1494300"/>
            <a:ext cx="6609900" cy="21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9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49"/>
          <p:cNvSpPr/>
          <p:nvPr/>
        </p:nvSpPr>
        <p:spPr>
          <a:xfrm>
            <a:off x="-793775" y="-80042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4" name="Google Shape;5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850" y="104461"/>
            <a:ext cx="3347900" cy="2028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49"/>
          <p:cNvGrpSpPr/>
          <p:nvPr/>
        </p:nvGrpSpPr>
        <p:grpSpPr>
          <a:xfrm flipH="1">
            <a:off x="256575" y="4506113"/>
            <a:ext cx="1154625" cy="430500"/>
            <a:chOff x="4042650" y="642025"/>
            <a:chExt cx="1154625" cy="430500"/>
          </a:xfrm>
        </p:grpSpPr>
        <p:sp>
          <p:nvSpPr>
            <p:cNvPr id="526" name="Google Shape;526;p49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9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8" name="Google Shape;528;p49"/>
          <p:cNvSpPr/>
          <p:nvPr/>
        </p:nvSpPr>
        <p:spPr>
          <a:xfrm>
            <a:off x="7091100" y="300957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1"/>
          <p:cNvSpPr txBox="1">
            <a:spLocks noGrp="1"/>
          </p:cNvSpPr>
          <p:nvPr>
            <p:ph type="title"/>
          </p:nvPr>
        </p:nvSpPr>
        <p:spPr>
          <a:xfrm>
            <a:off x="720000" y="375275"/>
            <a:ext cx="34347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51"/>
          <p:cNvSpPr txBox="1">
            <a:spLocks noGrp="1"/>
          </p:cNvSpPr>
          <p:nvPr>
            <p:ph type="subTitle" idx="1"/>
          </p:nvPr>
        </p:nvSpPr>
        <p:spPr>
          <a:xfrm>
            <a:off x="713100" y="1266825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51"/>
          <p:cNvSpPr txBox="1"/>
          <p:nvPr/>
        </p:nvSpPr>
        <p:spPr>
          <a:xfrm>
            <a:off x="720000" y="3526500"/>
            <a:ext cx="358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IBM Plex Sans Medium"/>
                <a:ea typeface="IBM Plex Sans Medium"/>
                <a:cs typeface="IBM Plex Sans Medium"/>
                <a:sym typeface="IBM Plex Sans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, and includes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IBM Plex Sans Medium"/>
                <a:ea typeface="IBM Plex Sans Medium"/>
                <a:cs typeface="IBM Plex Sans Medium"/>
                <a:sym typeface="IBM Plex Sans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IBM Plex Sans Medium"/>
                <a:ea typeface="IBM Plex Sans Medium"/>
                <a:cs typeface="IBM Plex Sans Medium"/>
                <a:sym typeface="IBM Plex Sans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40" name="Google Shape;540;p51"/>
          <p:cNvSpPr/>
          <p:nvPr/>
        </p:nvSpPr>
        <p:spPr>
          <a:xfrm>
            <a:off x="4147800" y="2292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51"/>
          <p:cNvGrpSpPr/>
          <p:nvPr/>
        </p:nvGrpSpPr>
        <p:grpSpPr>
          <a:xfrm>
            <a:off x="7068309" y="279305"/>
            <a:ext cx="2075906" cy="387206"/>
            <a:chOff x="1298650" y="3255600"/>
            <a:chExt cx="3427850" cy="639375"/>
          </a:xfrm>
        </p:grpSpPr>
        <p:sp>
          <p:nvSpPr>
            <p:cNvPr id="542" name="Google Shape;542;p5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1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4" name="Google Shape;544;p51"/>
          <p:cNvSpPr/>
          <p:nvPr/>
        </p:nvSpPr>
        <p:spPr>
          <a:xfrm rot="5400000">
            <a:off x="4162050" y="4515197"/>
            <a:ext cx="333300" cy="3321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51"/>
          <p:cNvGrpSpPr/>
          <p:nvPr/>
        </p:nvGrpSpPr>
        <p:grpSpPr>
          <a:xfrm>
            <a:off x="4494745" y="4545557"/>
            <a:ext cx="2631411" cy="338687"/>
            <a:chOff x="198225" y="4390550"/>
            <a:chExt cx="3765075" cy="484600"/>
          </a:xfrm>
        </p:grpSpPr>
        <p:sp>
          <p:nvSpPr>
            <p:cNvPr id="546" name="Google Shape;546;p51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1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2"/>
          <p:cNvSpPr/>
          <p:nvPr/>
        </p:nvSpPr>
        <p:spPr>
          <a:xfrm>
            <a:off x="-793775" y="-80042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0" name="Google Shape;5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850" y="104461"/>
            <a:ext cx="3347900" cy="2028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1" name="Google Shape;551;p52"/>
          <p:cNvGrpSpPr/>
          <p:nvPr/>
        </p:nvGrpSpPr>
        <p:grpSpPr>
          <a:xfrm flipH="1">
            <a:off x="256575" y="4506113"/>
            <a:ext cx="1154625" cy="430500"/>
            <a:chOff x="4042650" y="642025"/>
            <a:chExt cx="1154625" cy="430500"/>
          </a:xfrm>
        </p:grpSpPr>
        <p:sp>
          <p:nvSpPr>
            <p:cNvPr id="552" name="Google Shape;552;p52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2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52"/>
          <p:cNvSpPr/>
          <p:nvPr/>
        </p:nvSpPr>
        <p:spPr>
          <a:xfrm>
            <a:off x="7091100" y="300957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3"/>
          <p:cNvSpPr/>
          <p:nvPr/>
        </p:nvSpPr>
        <p:spPr>
          <a:xfrm>
            <a:off x="5152050" y="1017725"/>
            <a:ext cx="4059000" cy="40590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53"/>
          <p:cNvSpPr/>
          <p:nvPr/>
        </p:nvSpPr>
        <p:spPr>
          <a:xfrm>
            <a:off x="-695325" y="-1274025"/>
            <a:ext cx="4912200" cy="4912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53"/>
          <p:cNvSpPr/>
          <p:nvPr/>
        </p:nvSpPr>
        <p:spPr>
          <a:xfrm>
            <a:off x="535025" y="277250"/>
            <a:ext cx="8073900" cy="4589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53"/>
          <p:cNvSpPr/>
          <p:nvPr/>
        </p:nvSpPr>
        <p:spPr>
          <a:xfrm>
            <a:off x="8608950" y="224775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3"/>
          <p:cNvSpPr/>
          <p:nvPr/>
        </p:nvSpPr>
        <p:spPr>
          <a:xfrm>
            <a:off x="239550" y="4663425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391500" y="313650"/>
            <a:ext cx="8361000" cy="4516200"/>
          </a:xfrm>
          <a:prstGeom prst="rect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100"/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2pPr>
            <a:lvl3pPr marL="1371600" lvl="2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3pPr>
            <a:lvl4pPr marL="1828800" lvl="3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rabicPeriod"/>
              <a:defRPr sz="1100"/>
            </a:lvl4pPr>
            <a:lvl5pPr marL="2286000" lvl="4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5pPr>
            <a:lvl6pPr marL="2743200" lvl="5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rabicPeriod"/>
              <a:defRPr sz="1100"/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8pPr>
            <a:lvl9pPr marL="4114800" lvl="8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9pPr>
          </a:lstStyle>
          <a:p>
            <a:endParaRPr/>
          </a:p>
        </p:txBody>
      </p:sp>
      <p:grpSp>
        <p:nvGrpSpPr>
          <p:cNvPr id="39" name="Google Shape;39;p4"/>
          <p:cNvGrpSpPr/>
          <p:nvPr/>
        </p:nvGrpSpPr>
        <p:grpSpPr>
          <a:xfrm>
            <a:off x="3" y="101070"/>
            <a:ext cx="2610703" cy="336022"/>
            <a:chOff x="198225" y="4390550"/>
            <a:chExt cx="3765075" cy="484600"/>
          </a:xfrm>
        </p:grpSpPr>
        <p:sp>
          <p:nvSpPr>
            <p:cNvPr id="40" name="Google Shape;40;p4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4"/>
          <p:cNvGrpSpPr/>
          <p:nvPr/>
        </p:nvGrpSpPr>
        <p:grpSpPr>
          <a:xfrm flipH="1">
            <a:off x="6533303" y="4719270"/>
            <a:ext cx="2610703" cy="336022"/>
            <a:chOff x="198225" y="4390550"/>
            <a:chExt cx="3765075" cy="484600"/>
          </a:xfrm>
        </p:grpSpPr>
        <p:sp>
          <p:nvSpPr>
            <p:cNvPr id="43" name="Google Shape;43;p4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4"/>
          <p:cNvSpPr/>
          <p:nvPr/>
        </p:nvSpPr>
        <p:spPr>
          <a:xfrm rot="10800000" flipH="1">
            <a:off x="5304450" y="-1045425"/>
            <a:ext cx="4059000" cy="40590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54"/>
          <p:cNvSpPr/>
          <p:nvPr/>
        </p:nvSpPr>
        <p:spPr>
          <a:xfrm rot="10800000" flipH="1">
            <a:off x="-542925" y="393125"/>
            <a:ext cx="4912200" cy="4912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4" name="Google Shape;564;p54"/>
          <p:cNvGrpSpPr/>
          <p:nvPr/>
        </p:nvGrpSpPr>
        <p:grpSpPr>
          <a:xfrm>
            <a:off x="368731" y="360425"/>
            <a:ext cx="780400" cy="357900"/>
            <a:chOff x="4598506" y="471425"/>
            <a:chExt cx="780400" cy="357900"/>
          </a:xfrm>
        </p:grpSpPr>
        <p:sp>
          <p:nvSpPr>
            <p:cNvPr id="565" name="Google Shape;565;p54"/>
            <p:cNvSpPr/>
            <p:nvPr/>
          </p:nvSpPr>
          <p:spPr>
            <a:xfrm rot="5400000">
              <a:off x="50381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4"/>
            <p:cNvSpPr/>
            <p:nvPr/>
          </p:nvSpPr>
          <p:spPr>
            <a:xfrm rot="5400000">
              <a:off x="45814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54"/>
          <p:cNvGrpSpPr/>
          <p:nvPr/>
        </p:nvGrpSpPr>
        <p:grpSpPr>
          <a:xfrm rot="10800000" flipH="1">
            <a:off x="-12" y="4570483"/>
            <a:ext cx="2780508" cy="357877"/>
            <a:chOff x="198225" y="4390550"/>
            <a:chExt cx="3765075" cy="484600"/>
          </a:xfrm>
        </p:grpSpPr>
        <p:sp>
          <p:nvSpPr>
            <p:cNvPr id="568" name="Google Shape;568;p54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4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54"/>
          <p:cNvGrpSpPr/>
          <p:nvPr/>
        </p:nvGrpSpPr>
        <p:grpSpPr>
          <a:xfrm>
            <a:off x="7083488" y="215150"/>
            <a:ext cx="2060513" cy="357885"/>
            <a:chOff x="6363488" y="215150"/>
            <a:chExt cx="2060513" cy="357885"/>
          </a:xfrm>
        </p:grpSpPr>
        <p:sp>
          <p:nvSpPr>
            <p:cNvPr id="571" name="Google Shape;571;p54"/>
            <p:cNvSpPr/>
            <p:nvPr/>
          </p:nvSpPr>
          <p:spPr>
            <a:xfrm flipH="1">
              <a:off x="6499827" y="215150"/>
              <a:ext cx="1924174" cy="289732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4"/>
            <p:cNvSpPr/>
            <p:nvPr/>
          </p:nvSpPr>
          <p:spPr>
            <a:xfrm flipH="1">
              <a:off x="6363488" y="436726"/>
              <a:ext cx="136309" cy="136309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55"/>
          <p:cNvPicPr preferRelativeResize="0"/>
          <p:nvPr/>
        </p:nvPicPr>
        <p:blipFill rotWithShape="1">
          <a:blip r:embed="rId3">
            <a:alphaModFix/>
          </a:blip>
          <a:srcRect b="47712"/>
          <a:stretch/>
        </p:blipFill>
        <p:spPr>
          <a:xfrm>
            <a:off x="3489225" y="4122300"/>
            <a:ext cx="3222850" cy="10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5"/>
          <p:cNvPicPr preferRelativeResize="0"/>
          <p:nvPr/>
        </p:nvPicPr>
        <p:blipFill rotWithShape="1">
          <a:blip r:embed="rId3">
            <a:alphaModFix/>
          </a:blip>
          <a:srcRect t="47712"/>
          <a:stretch/>
        </p:blipFill>
        <p:spPr>
          <a:xfrm>
            <a:off x="5977075" y="0"/>
            <a:ext cx="3222850" cy="10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"/>
          <p:cNvSpPr txBox="1">
            <a:spLocks noGrp="1"/>
          </p:cNvSpPr>
          <p:nvPr>
            <p:ph type="body" idx="1"/>
          </p:nvPr>
        </p:nvSpPr>
        <p:spPr>
          <a:xfrm>
            <a:off x="1671300" y="1882538"/>
            <a:ext cx="58014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title"/>
          </p:nvPr>
        </p:nvSpPr>
        <p:spPr>
          <a:xfrm>
            <a:off x="1671300" y="1157363"/>
            <a:ext cx="58014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/>
          <p:nvPr/>
        </p:nvSpPr>
        <p:spPr>
          <a:xfrm>
            <a:off x="-727100" y="-456925"/>
            <a:ext cx="3636300" cy="36363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" name="Google Shape;77;p7"/>
          <p:cNvGrpSpPr/>
          <p:nvPr/>
        </p:nvGrpSpPr>
        <p:grpSpPr>
          <a:xfrm>
            <a:off x="5716150" y="157656"/>
            <a:ext cx="3427850" cy="639375"/>
            <a:chOff x="1298650" y="3255600"/>
            <a:chExt cx="3427850" cy="639375"/>
          </a:xfrm>
        </p:grpSpPr>
        <p:sp>
          <p:nvSpPr>
            <p:cNvPr id="78" name="Google Shape;78;p7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7"/>
          <p:cNvGrpSpPr/>
          <p:nvPr/>
        </p:nvGrpSpPr>
        <p:grpSpPr>
          <a:xfrm rot="10800000">
            <a:off x="0" y="4346469"/>
            <a:ext cx="3427850" cy="639375"/>
            <a:chOff x="1298650" y="3255600"/>
            <a:chExt cx="3427850" cy="639375"/>
          </a:xfrm>
        </p:grpSpPr>
        <p:sp>
          <p:nvSpPr>
            <p:cNvPr id="81" name="Google Shape;81;p7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7"/>
          <p:cNvSpPr/>
          <p:nvPr/>
        </p:nvSpPr>
        <p:spPr>
          <a:xfrm>
            <a:off x="5383375" y="1441400"/>
            <a:ext cx="4976400" cy="4976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/>
          <p:nvPr/>
        </p:nvSpPr>
        <p:spPr>
          <a:xfrm>
            <a:off x="-1034662" y="-885600"/>
            <a:ext cx="5489700" cy="54897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" name="Google Shape;8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178" y="152400"/>
            <a:ext cx="3347900" cy="202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8"/>
          <p:cNvPicPr preferRelativeResize="0"/>
          <p:nvPr/>
        </p:nvPicPr>
        <p:blipFill rotWithShape="1">
          <a:blip r:embed="rId3">
            <a:alphaModFix/>
          </a:blip>
          <a:srcRect r="7859" b="33936"/>
          <a:stretch/>
        </p:blipFill>
        <p:spPr>
          <a:xfrm>
            <a:off x="108675" y="3803150"/>
            <a:ext cx="3084675" cy="134034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8"/>
          <p:cNvSpPr/>
          <p:nvPr/>
        </p:nvSpPr>
        <p:spPr>
          <a:xfrm rot="10800000" flipH="1">
            <a:off x="4455038" y="790575"/>
            <a:ext cx="5489700" cy="54897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1267050" y="1494300"/>
            <a:ext cx="6609900" cy="21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0" name="Google Shape;90;p8"/>
          <p:cNvGrpSpPr/>
          <p:nvPr/>
        </p:nvGrpSpPr>
        <p:grpSpPr>
          <a:xfrm flipH="1">
            <a:off x="227926" y="229406"/>
            <a:ext cx="882480" cy="329031"/>
            <a:chOff x="4042650" y="642025"/>
            <a:chExt cx="1154625" cy="430500"/>
          </a:xfrm>
        </p:grpSpPr>
        <p:sp>
          <p:nvSpPr>
            <p:cNvPr id="91" name="Google Shape;91;p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8"/>
          <p:cNvGrpSpPr/>
          <p:nvPr/>
        </p:nvGrpSpPr>
        <p:grpSpPr>
          <a:xfrm rot="10800000" flipH="1">
            <a:off x="1110402" y="142362"/>
            <a:ext cx="2724785" cy="350705"/>
            <a:chOff x="198225" y="4390550"/>
            <a:chExt cx="3765075" cy="484600"/>
          </a:xfrm>
        </p:grpSpPr>
        <p:sp>
          <p:nvSpPr>
            <p:cNvPr id="94" name="Google Shape;94;p8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8"/>
          <p:cNvGrpSpPr/>
          <p:nvPr/>
        </p:nvGrpSpPr>
        <p:grpSpPr>
          <a:xfrm rot="10800000">
            <a:off x="5703652" y="4507924"/>
            <a:ext cx="2724785" cy="350705"/>
            <a:chOff x="198225" y="4390550"/>
            <a:chExt cx="3765075" cy="484600"/>
          </a:xfrm>
        </p:grpSpPr>
        <p:sp>
          <p:nvSpPr>
            <p:cNvPr id="97" name="Google Shape;97;p8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8"/>
          <p:cNvSpPr/>
          <p:nvPr/>
        </p:nvSpPr>
        <p:spPr>
          <a:xfrm flipH="1">
            <a:off x="8428425" y="4468013"/>
            <a:ext cx="498000" cy="4305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 txBox="1">
            <a:spLocks noGrp="1"/>
          </p:cNvSpPr>
          <p:nvPr>
            <p:ph type="title"/>
          </p:nvPr>
        </p:nvSpPr>
        <p:spPr>
          <a:xfrm>
            <a:off x="1204500" y="1289350"/>
            <a:ext cx="459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ubTitle" idx="1"/>
          </p:nvPr>
        </p:nvSpPr>
        <p:spPr>
          <a:xfrm>
            <a:off x="1204500" y="2131150"/>
            <a:ext cx="4591200" cy="15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9"/>
          <p:cNvSpPr/>
          <p:nvPr/>
        </p:nvSpPr>
        <p:spPr>
          <a:xfrm>
            <a:off x="5795700" y="24325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266878" y="857225"/>
            <a:ext cx="3268650" cy="19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2115300" y="1852463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2115300" y="2340710"/>
            <a:ext cx="2179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2"/>
          </p:nvPr>
        </p:nvSpPr>
        <p:spPr>
          <a:xfrm>
            <a:off x="2115300" y="3155643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3"/>
          </p:nvPr>
        </p:nvSpPr>
        <p:spPr>
          <a:xfrm>
            <a:off x="2115300" y="3643890"/>
            <a:ext cx="2179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4"/>
          </p:nvPr>
        </p:nvSpPr>
        <p:spPr>
          <a:xfrm>
            <a:off x="5752775" y="1852463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5"/>
          </p:nvPr>
        </p:nvSpPr>
        <p:spPr>
          <a:xfrm>
            <a:off x="5752775" y="2340710"/>
            <a:ext cx="2179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6"/>
          </p:nvPr>
        </p:nvSpPr>
        <p:spPr>
          <a:xfrm>
            <a:off x="5752779" y="3155643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7"/>
          </p:nvPr>
        </p:nvSpPr>
        <p:spPr>
          <a:xfrm>
            <a:off x="5752775" y="3643890"/>
            <a:ext cx="2179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8" hasCustomPrompt="1"/>
          </p:nvPr>
        </p:nvSpPr>
        <p:spPr>
          <a:xfrm>
            <a:off x="1212025" y="21352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9" hasCustomPrompt="1"/>
          </p:nvPr>
        </p:nvSpPr>
        <p:spPr>
          <a:xfrm>
            <a:off x="1212025" y="3456313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13" hasCustomPrompt="1"/>
          </p:nvPr>
        </p:nvSpPr>
        <p:spPr>
          <a:xfrm>
            <a:off x="4849500" y="21352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14" hasCustomPrompt="1"/>
          </p:nvPr>
        </p:nvSpPr>
        <p:spPr>
          <a:xfrm>
            <a:off x="4849500" y="3456313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15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/>
          <p:nvPr/>
        </p:nvSpPr>
        <p:spPr>
          <a:xfrm>
            <a:off x="5824775" y="-119957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14"/>
          <p:cNvGrpSpPr/>
          <p:nvPr/>
        </p:nvGrpSpPr>
        <p:grpSpPr>
          <a:xfrm flipH="1">
            <a:off x="191" y="180418"/>
            <a:ext cx="2598996" cy="484774"/>
            <a:chOff x="1298650" y="3255600"/>
            <a:chExt cx="3427850" cy="639375"/>
          </a:xfrm>
        </p:grpSpPr>
        <p:sp>
          <p:nvSpPr>
            <p:cNvPr id="131" name="Google Shape;131;p14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2092611" y="1852475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2092610" y="2340722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title" idx="2"/>
          </p:nvPr>
        </p:nvSpPr>
        <p:spPr>
          <a:xfrm>
            <a:off x="3444597" y="3567454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3"/>
          </p:nvPr>
        </p:nvSpPr>
        <p:spPr>
          <a:xfrm>
            <a:off x="3444594" y="4055700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title" idx="4"/>
          </p:nvPr>
        </p:nvSpPr>
        <p:spPr>
          <a:xfrm>
            <a:off x="4796582" y="1852475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5"/>
          </p:nvPr>
        </p:nvSpPr>
        <p:spPr>
          <a:xfrm>
            <a:off x="4796579" y="2340722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title" idx="6"/>
          </p:nvPr>
        </p:nvSpPr>
        <p:spPr>
          <a:xfrm>
            <a:off x="6148568" y="3567454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7"/>
          </p:nvPr>
        </p:nvSpPr>
        <p:spPr>
          <a:xfrm>
            <a:off x="6148564" y="4055700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title" idx="8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title" idx="9"/>
          </p:nvPr>
        </p:nvSpPr>
        <p:spPr>
          <a:xfrm>
            <a:off x="740625" y="3567454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subTitle" idx="13"/>
          </p:nvPr>
        </p:nvSpPr>
        <p:spPr>
          <a:xfrm>
            <a:off x="740625" y="4055700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title" idx="14" hasCustomPrompt="1"/>
          </p:nvPr>
        </p:nvSpPr>
        <p:spPr>
          <a:xfrm>
            <a:off x="1421175" y="30593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4"/>
          <p:cNvSpPr txBox="1">
            <a:spLocks noGrp="1"/>
          </p:cNvSpPr>
          <p:nvPr>
            <p:ph type="title" idx="15" hasCustomPrompt="1"/>
          </p:nvPr>
        </p:nvSpPr>
        <p:spPr>
          <a:xfrm>
            <a:off x="4142300" y="30593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16" hasCustomPrompt="1"/>
          </p:nvPr>
        </p:nvSpPr>
        <p:spPr>
          <a:xfrm>
            <a:off x="6863425" y="30593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>
            <a:spLocks noGrp="1"/>
          </p:cNvSpPr>
          <p:nvPr>
            <p:ph type="title" idx="17" hasCustomPrompt="1"/>
          </p:nvPr>
        </p:nvSpPr>
        <p:spPr>
          <a:xfrm>
            <a:off x="5502863" y="1344375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14"/>
          <p:cNvSpPr txBox="1">
            <a:spLocks noGrp="1"/>
          </p:cNvSpPr>
          <p:nvPr>
            <p:ph type="title" idx="18" hasCustomPrompt="1"/>
          </p:nvPr>
        </p:nvSpPr>
        <p:spPr>
          <a:xfrm>
            <a:off x="2781738" y="1344375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3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2" r:id="rId18"/>
    <p:sldLayoutId id="2147483674" r:id="rId19"/>
    <p:sldLayoutId id="2147483676" r:id="rId20"/>
    <p:sldLayoutId id="2147483680" r:id="rId21"/>
    <p:sldLayoutId id="2147483683" r:id="rId22"/>
    <p:sldLayoutId id="2147483686" r:id="rId23"/>
    <p:sldLayoutId id="2147483688" r:id="rId24"/>
    <p:sldLayoutId id="2147483692" r:id="rId25"/>
    <p:sldLayoutId id="2147483695" r:id="rId26"/>
    <p:sldLayoutId id="2147483697" r:id="rId27"/>
    <p:sldLayoutId id="2147483698" r:id="rId28"/>
    <p:sldLayoutId id="2147483699" r:id="rId29"/>
    <p:sldLayoutId id="2147483700" r:id="rId30"/>
    <p:sldLayoutId id="2147483701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1"/>
          <p:cNvSpPr/>
          <p:nvPr/>
        </p:nvSpPr>
        <p:spPr>
          <a:xfrm rot="10800000" flipH="1">
            <a:off x="4157408" y="2292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61"/>
          <p:cNvSpPr/>
          <p:nvPr/>
        </p:nvSpPr>
        <p:spPr>
          <a:xfrm>
            <a:off x="301550" y="2292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61"/>
          <p:cNvSpPr txBox="1">
            <a:spLocks noGrp="1"/>
          </p:cNvSpPr>
          <p:nvPr>
            <p:ph type="ctrTitle"/>
          </p:nvPr>
        </p:nvSpPr>
        <p:spPr>
          <a:xfrm>
            <a:off x="4986650" y="1402499"/>
            <a:ext cx="3090300" cy="227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Machine Learning Operations</a:t>
            </a:r>
            <a:endParaRPr sz="3200" b="0" dirty="0"/>
          </a:p>
        </p:txBody>
      </p:sp>
      <p:pic>
        <p:nvPicPr>
          <p:cNvPr id="594" name="Google Shape;5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75" y="425075"/>
            <a:ext cx="4255050" cy="4293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117" y="-259000"/>
            <a:ext cx="2441750" cy="14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067" y="3469125"/>
            <a:ext cx="2441750" cy="147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61"/>
          <p:cNvGrpSpPr/>
          <p:nvPr/>
        </p:nvGrpSpPr>
        <p:grpSpPr>
          <a:xfrm>
            <a:off x="3663700" y="4429725"/>
            <a:ext cx="3765075" cy="484600"/>
            <a:chOff x="198225" y="4390550"/>
            <a:chExt cx="3765075" cy="484600"/>
          </a:xfrm>
        </p:grpSpPr>
        <p:sp>
          <p:nvSpPr>
            <p:cNvPr id="598" name="Google Shape;598;p61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1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" name="Google Shape;600;p61"/>
          <p:cNvGrpSpPr/>
          <p:nvPr/>
        </p:nvGrpSpPr>
        <p:grpSpPr>
          <a:xfrm>
            <a:off x="5716150" y="279150"/>
            <a:ext cx="3427850" cy="639375"/>
            <a:chOff x="1298650" y="3255600"/>
            <a:chExt cx="3427850" cy="639375"/>
          </a:xfrm>
        </p:grpSpPr>
        <p:sp>
          <p:nvSpPr>
            <p:cNvPr id="601" name="Google Shape;601;p6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1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61"/>
          <p:cNvGrpSpPr/>
          <p:nvPr/>
        </p:nvGrpSpPr>
        <p:grpSpPr>
          <a:xfrm rot="5400000">
            <a:off x="314598" y="741345"/>
            <a:ext cx="871512" cy="467554"/>
            <a:chOff x="773350" y="518000"/>
            <a:chExt cx="2757950" cy="1479600"/>
          </a:xfrm>
        </p:grpSpPr>
        <p:sp>
          <p:nvSpPr>
            <p:cNvPr id="604" name="Google Shape;604;p61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1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1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logo with lines and dots&#10;&#10;AI-generated content may be incorrect.">
            <a:extLst>
              <a:ext uri="{FF2B5EF4-FFF2-40B4-BE49-F238E27FC236}">
                <a16:creationId xmlns:a16="http://schemas.microsoft.com/office/drawing/2014/main" id="{32330467-FC47-7BF1-FCBD-A8CC4CE3E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5" name="Picture 4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B1971352-435E-19B6-3972-EB5E88356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68A784-1CA3-9C1D-FC85-2AA114C94C1F}"/>
              </a:ext>
            </a:extLst>
          </p:cNvPr>
          <p:cNvSpPr txBox="1"/>
          <p:nvPr/>
        </p:nvSpPr>
        <p:spPr>
          <a:xfrm>
            <a:off x="8674100" y="4718420"/>
            <a:ext cx="469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C9B14F-2528-12F7-5ADE-791104CCDA4A}"/>
              </a:ext>
            </a:extLst>
          </p:cNvPr>
          <p:cNvSpPr txBox="1"/>
          <p:nvPr/>
        </p:nvSpPr>
        <p:spPr>
          <a:xfrm>
            <a:off x="8858650" y="4822037"/>
            <a:ext cx="290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1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463A8782-0377-14E5-E172-832BE434F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>
            <a:extLst>
              <a:ext uri="{FF2B5EF4-FFF2-40B4-BE49-F238E27FC236}">
                <a16:creationId xmlns:a16="http://schemas.microsoft.com/office/drawing/2014/main" id="{B719B5A4-C649-F927-F223-DC48A6DA3268}"/>
              </a:ext>
            </a:extLst>
          </p:cNvPr>
          <p:cNvSpPr/>
          <p:nvPr/>
        </p:nvSpPr>
        <p:spPr>
          <a:xfrm>
            <a:off x="1736064" y="902300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>
            <a:extLst>
              <a:ext uri="{FF2B5EF4-FFF2-40B4-BE49-F238E27FC236}">
                <a16:creationId xmlns:a16="http://schemas.microsoft.com/office/drawing/2014/main" id="{0627EABA-FFBE-46F0-BF53-6A5D1467CC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08864" y="720249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Modeling</a:t>
            </a:r>
            <a:endParaRPr dirty="0"/>
          </a:p>
        </p:txBody>
      </p:sp>
      <p:sp>
        <p:nvSpPr>
          <p:cNvPr id="725" name="Google Shape;725;p67">
            <a:extLst>
              <a:ext uri="{FF2B5EF4-FFF2-40B4-BE49-F238E27FC236}">
                <a16:creationId xmlns:a16="http://schemas.microsoft.com/office/drawing/2014/main" id="{074938EA-7A8C-DAF2-D03C-6F1C008B509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47314" y="2171824"/>
            <a:ext cx="4240624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Select a model</a:t>
            </a:r>
            <a:r>
              <a:rPr lang="en-US" sz="1600" dirty="0"/>
              <a:t> that fits the problem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Train the model</a:t>
            </a:r>
            <a:r>
              <a:rPr lang="en-US" sz="1600" dirty="0"/>
              <a:t> using the prepared data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 error analysis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sz="1600" dirty="0"/>
          </a:p>
        </p:txBody>
      </p:sp>
      <p:sp>
        <p:nvSpPr>
          <p:cNvPr id="726" name="Google Shape;726;p67">
            <a:extLst>
              <a:ext uri="{FF2B5EF4-FFF2-40B4-BE49-F238E27FC236}">
                <a16:creationId xmlns:a16="http://schemas.microsoft.com/office/drawing/2014/main" id="{61D50631-FED7-5A00-6B19-553A84DC164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602714" y="116780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8A597D87-4CD1-5088-6F94-5BC62141D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0FB13A8B-0F69-BF66-963F-35EC1BEC5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068815-52BA-FA40-C2F6-744C3FBBA732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10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019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734A246D-66B9-67BB-D56C-99D4C24F4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>
            <a:extLst>
              <a:ext uri="{FF2B5EF4-FFF2-40B4-BE49-F238E27FC236}">
                <a16:creationId xmlns:a16="http://schemas.microsoft.com/office/drawing/2014/main" id="{977F3F44-971B-C164-FB29-17935A32BCFF}"/>
              </a:ext>
            </a:extLst>
          </p:cNvPr>
          <p:cNvSpPr/>
          <p:nvPr/>
        </p:nvSpPr>
        <p:spPr>
          <a:xfrm>
            <a:off x="1736064" y="902300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>
            <a:extLst>
              <a:ext uri="{FF2B5EF4-FFF2-40B4-BE49-F238E27FC236}">
                <a16:creationId xmlns:a16="http://schemas.microsoft.com/office/drawing/2014/main" id="{96B0A2B1-70E2-A1BD-562A-935A17D5C5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08864" y="720249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Deployment</a:t>
            </a:r>
            <a:endParaRPr dirty="0"/>
          </a:p>
        </p:txBody>
      </p:sp>
      <p:sp>
        <p:nvSpPr>
          <p:cNvPr id="725" name="Google Shape;725;p67">
            <a:extLst>
              <a:ext uri="{FF2B5EF4-FFF2-40B4-BE49-F238E27FC236}">
                <a16:creationId xmlns:a16="http://schemas.microsoft.com/office/drawing/2014/main" id="{7C8D6B2F-1367-DAAF-8CB9-1C49307FC9A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47314" y="2171824"/>
            <a:ext cx="4240624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Make the model available to real users or systems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track accuracy, speed, and fairness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Update or retrain the model as data changes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Fix issues quickly to keep reliability high</a:t>
            </a:r>
            <a:endParaRPr sz="1600" dirty="0"/>
          </a:p>
        </p:txBody>
      </p:sp>
      <p:sp>
        <p:nvSpPr>
          <p:cNvPr id="726" name="Google Shape;726;p67">
            <a:extLst>
              <a:ext uri="{FF2B5EF4-FFF2-40B4-BE49-F238E27FC236}">
                <a16:creationId xmlns:a16="http://schemas.microsoft.com/office/drawing/2014/main" id="{01D918E8-A304-F19B-55DC-ED9A4E41B19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602714" y="116780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65F544BF-61DE-0608-6363-9A161E405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CD35A5E0-DEA4-E120-BA4C-78C863EF0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00E99-356C-7669-1D0B-CC600D54BC0A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11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44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74"/>
          <p:cNvSpPr/>
          <p:nvPr/>
        </p:nvSpPr>
        <p:spPr>
          <a:xfrm>
            <a:off x="-727100" y="-456925"/>
            <a:ext cx="3636300" cy="36363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0" name="Google Shape;870;p74"/>
          <p:cNvGrpSpPr/>
          <p:nvPr/>
        </p:nvGrpSpPr>
        <p:grpSpPr>
          <a:xfrm>
            <a:off x="603881" y="1831258"/>
            <a:ext cx="3810321" cy="2750641"/>
            <a:chOff x="713100" y="1597775"/>
            <a:chExt cx="5712625" cy="3217500"/>
          </a:xfrm>
        </p:grpSpPr>
        <p:sp>
          <p:nvSpPr>
            <p:cNvPr id="871" name="Google Shape;871;p74"/>
            <p:cNvSpPr/>
            <p:nvPr/>
          </p:nvSpPr>
          <p:spPr>
            <a:xfrm>
              <a:off x="713100" y="15977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74"/>
            <p:cNvSpPr/>
            <p:nvPr/>
          </p:nvSpPr>
          <p:spPr>
            <a:xfrm>
              <a:off x="851725" y="17363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" name="Google Shape;873;p74"/>
          <p:cNvSpPr txBox="1">
            <a:spLocks noGrp="1"/>
          </p:cNvSpPr>
          <p:nvPr>
            <p:ph type="title"/>
          </p:nvPr>
        </p:nvSpPr>
        <p:spPr>
          <a:xfrm>
            <a:off x="1039188" y="2248863"/>
            <a:ext cx="332542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Challenges in </a:t>
            </a:r>
            <a:r>
              <a:rPr lang="en-US" sz="3200" dirty="0" err="1"/>
              <a:t>MLOps</a:t>
            </a:r>
            <a:endParaRPr sz="3200" dirty="0"/>
          </a:p>
        </p:txBody>
      </p:sp>
      <p:sp>
        <p:nvSpPr>
          <p:cNvPr id="874" name="Google Shape;874;p74"/>
          <p:cNvSpPr txBox="1">
            <a:spLocks noGrp="1"/>
          </p:cNvSpPr>
          <p:nvPr>
            <p:ph type="subTitle" idx="1"/>
          </p:nvPr>
        </p:nvSpPr>
        <p:spPr>
          <a:xfrm>
            <a:off x="1039188" y="3390833"/>
            <a:ext cx="2939400" cy="773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Data drift</a:t>
            </a:r>
          </a:p>
          <a:p>
            <a:pPr marL="0" lvl="0" indent="0"/>
            <a:r>
              <a:rPr lang="en-US" dirty="0"/>
              <a:t>Changing environments</a:t>
            </a:r>
          </a:p>
          <a:p>
            <a:pPr marL="0" lvl="0" indent="0"/>
            <a:r>
              <a:rPr lang="en-US" dirty="0"/>
              <a:t>Scaling infrastructure</a:t>
            </a:r>
          </a:p>
          <a:p>
            <a:pPr marL="0" lvl="0" indent="0"/>
            <a:r>
              <a:rPr lang="en-US" dirty="0"/>
              <a:t>Team collaboration</a:t>
            </a:r>
            <a:endParaRPr dirty="0"/>
          </a:p>
        </p:txBody>
      </p:sp>
      <p:pic>
        <p:nvPicPr>
          <p:cNvPr id="875" name="Google Shape;87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26588" y="-170486"/>
            <a:ext cx="4327995" cy="48386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6" name="Google Shape;876;p74"/>
          <p:cNvGrpSpPr/>
          <p:nvPr/>
        </p:nvGrpSpPr>
        <p:grpSpPr>
          <a:xfrm>
            <a:off x="3327675" y="831488"/>
            <a:ext cx="1154625" cy="430500"/>
            <a:chOff x="4042650" y="642025"/>
            <a:chExt cx="1154625" cy="430500"/>
          </a:xfrm>
        </p:grpSpPr>
        <p:sp>
          <p:nvSpPr>
            <p:cNvPr id="877" name="Google Shape;877;p74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74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" name="Google Shape;879;p74"/>
          <p:cNvGrpSpPr/>
          <p:nvPr/>
        </p:nvGrpSpPr>
        <p:grpSpPr>
          <a:xfrm>
            <a:off x="4896275" y="4041613"/>
            <a:ext cx="1154625" cy="430500"/>
            <a:chOff x="4042650" y="642025"/>
            <a:chExt cx="1154625" cy="430500"/>
          </a:xfrm>
        </p:grpSpPr>
        <p:sp>
          <p:nvSpPr>
            <p:cNvPr id="880" name="Google Shape;880;p74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74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2" name="Google Shape;882;p74"/>
          <p:cNvSpPr/>
          <p:nvPr/>
        </p:nvSpPr>
        <p:spPr>
          <a:xfrm>
            <a:off x="4896275" y="3457963"/>
            <a:ext cx="498000" cy="4305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3" name="Google Shape;88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17" y="0"/>
            <a:ext cx="2441750" cy="14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DBB12735-8849-996F-0F5C-5D9997E07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2A5CC49D-8C3F-6664-0ED9-2474837B0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49D2CC-45D7-0D1B-1596-046AB68FCF97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12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75"/>
          <p:cNvSpPr/>
          <p:nvPr/>
        </p:nvSpPr>
        <p:spPr>
          <a:xfrm>
            <a:off x="4766651" y="1371600"/>
            <a:ext cx="3482400" cy="2400300"/>
          </a:xfrm>
          <a:prstGeom prst="snip2DiagRect">
            <a:avLst>
              <a:gd name="adj1" fmla="val 0"/>
              <a:gd name="adj2" fmla="val 2224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75"/>
          <p:cNvSpPr txBox="1">
            <a:spLocks noGrp="1"/>
          </p:cNvSpPr>
          <p:nvPr>
            <p:ph type="title"/>
          </p:nvPr>
        </p:nvSpPr>
        <p:spPr>
          <a:xfrm>
            <a:off x="5085525" y="1683375"/>
            <a:ext cx="2909100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MLOps</a:t>
            </a:r>
            <a:r>
              <a:rPr lang="en-US" dirty="0"/>
              <a:t> Tools</a:t>
            </a:r>
            <a:endParaRPr dirty="0"/>
          </a:p>
        </p:txBody>
      </p:sp>
      <p:sp>
        <p:nvSpPr>
          <p:cNvPr id="890" name="Google Shape;890;p75"/>
          <p:cNvSpPr txBox="1">
            <a:spLocks noGrp="1"/>
          </p:cNvSpPr>
          <p:nvPr>
            <p:ph type="subTitle" idx="1"/>
          </p:nvPr>
        </p:nvSpPr>
        <p:spPr>
          <a:xfrm>
            <a:off x="5085525" y="2334225"/>
            <a:ext cx="2909100" cy="10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There are several tools that help us manage the different stages of </a:t>
            </a:r>
            <a:r>
              <a:rPr lang="en-US" dirty="0" err="1"/>
              <a:t>MLOps</a:t>
            </a:r>
            <a:r>
              <a:rPr lang="en-US" dirty="0"/>
              <a:t>, from tracking experiments to deploying and monitoring models</a:t>
            </a:r>
            <a:endParaRPr dirty="0"/>
          </a:p>
        </p:txBody>
      </p:sp>
      <p:grpSp>
        <p:nvGrpSpPr>
          <p:cNvPr id="891" name="Google Shape;891;p75"/>
          <p:cNvGrpSpPr/>
          <p:nvPr/>
        </p:nvGrpSpPr>
        <p:grpSpPr>
          <a:xfrm flipH="1">
            <a:off x="6074719" y="503988"/>
            <a:ext cx="3069289" cy="395094"/>
            <a:chOff x="198225" y="4390550"/>
            <a:chExt cx="3765075" cy="484600"/>
          </a:xfrm>
        </p:grpSpPr>
        <p:sp>
          <p:nvSpPr>
            <p:cNvPr id="892" name="Google Shape;892;p75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75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75"/>
          <p:cNvGrpSpPr/>
          <p:nvPr/>
        </p:nvGrpSpPr>
        <p:grpSpPr>
          <a:xfrm>
            <a:off x="4391137" y="573831"/>
            <a:ext cx="685039" cy="255416"/>
            <a:chOff x="4042650" y="642025"/>
            <a:chExt cx="1154625" cy="430500"/>
          </a:xfrm>
        </p:grpSpPr>
        <p:sp>
          <p:nvSpPr>
            <p:cNvPr id="895" name="Google Shape;895;p75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75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" name="Google Shape;897;p75"/>
          <p:cNvSpPr/>
          <p:nvPr/>
        </p:nvSpPr>
        <p:spPr>
          <a:xfrm>
            <a:off x="4585912" y="4166268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8" name="Google Shape;898;p75"/>
          <p:cNvGrpSpPr/>
          <p:nvPr/>
        </p:nvGrpSpPr>
        <p:grpSpPr>
          <a:xfrm>
            <a:off x="7085377" y="4421579"/>
            <a:ext cx="1163678" cy="63948"/>
            <a:chOff x="3779200" y="1371600"/>
            <a:chExt cx="1992600" cy="109500"/>
          </a:xfrm>
        </p:grpSpPr>
        <p:sp>
          <p:nvSpPr>
            <p:cNvPr id="899" name="Google Shape;899;p75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75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75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75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75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75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308588FF-3461-2426-14AB-41C5D542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7C0091D9-B8A5-1C7F-0CF9-717685E84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C12F00-AFCD-F202-312D-F34505F73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13" y="1184362"/>
            <a:ext cx="4468587" cy="27747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37105B-7069-E6D5-7755-C82DB6E604CB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13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9"/>
          <p:cNvSpPr txBox="1">
            <a:spLocks noGrp="1"/>
          </p:cNvSpPr>
          <p:nvPr>
            <p:ph type="title"/>
          </p:nvPr>
        </p:nvSpPr>
        <p:spPr>
          <a:xfrm>
            <a:off x="1372200" y="2465025"/>
            <a:ext cx="63996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The Future of </a:t>
            </a:r>
            <a:r>
              <a:rPr lang="en-US" dirty="0" err="1"/>
              <a:t>MLOps</a:t>
            </a:r>
            <a:endParaRPr dirty="0"/>
          </a:p>
        </p:txBody>
      </p:sp>
      <p:sp>
        <p:nvSpPr>
          <p:cNvPr id="746" name="Google Shape;746;p69"/>
          <p:cNvSpPr txBox="1">
            <a:spLocks noGrp="1"/>
          </p:cNvSpPr>
          <p:nvPr>
            <p:ph type="subTitle" idx="1"/>
          </p:nvPr>
        </p:nvSpPr>
        <p:spPr>
          <a:xfrm>
            <a:off x="1372200" y="3221875"/>
            <a:ext cx="63996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More Automation</a:t>
            </a:r>
          </a:p>
          <a:p>
            <a:pPr marL="0" lvl="0" indent="0"/>
            <a:r>
              <a:rPr lang="en-US" dirty="0"/>
              <a:t>Focus on Fairness &amp; Ethics</a:t>
            </a:r>
          </a:p>
          <a:p>
            <a:pPr marL="0" lvl="0" indent="0"/>
            <a:r>
              <a:rPr lang="en-US" dirty="0"/>
              <a:t>Cloud-Native </a:t>
            </a:r>
            <a:r>
              <a:rPr lang="en-US" dirty="0" err="1"/>
              <a:t>MLOps</a:t>
            </a:r>
            <a:endParaRPr lang="en-US" dirty="0"/>
          </a:p>
          <a:p>
            <a:pPr marL="0" lvl="0" indent="0"/>
            <a:r>
              <a:rPr lang="en-US" dirty="0"/>
              <a:t>Self-Updating AI Systems</a:t>
            </a:r>
            <a:endParaRPr dirty="0"/>
          </a:p>
        </p:txBody>
      </p:sp>
      <p:grpSp>
        <p:nvGrpSpPr>
          <p:cNvPr id="747" name="Google Shape;747;p69"/>
          <p:cNvGrpSpPr/>
          <p:nvPr/>
        </p:nvGrpSpPr>
        <p:grpSpPr>
          <a:xfrm>
            <a:off x="6968225" y="1501913"/>
            <a:ext cx="1154625" cy="1014150"/>
            <a:chOff x="6968225" y="1501913"/>
            <a:chExt cx="1154625" cy="1014150"/>
          </a:xfrm>
        </p:grpSpPr>
        <p:grpSp>
          <p:nvGrpSpPr>
            <p:cNvPr id="748" name="Google Shape;748;p69"/>
            <p:cNvGrpSpPr/>
            <p:nvPr/>
          </p:nvGrpSpPr>
          <p:grpSpPr>
            <a:xfrm flipH="1">
              <a:off x="6968225" y="2085563"/>
              <a:ext cx="1154625" cy="430500"/>
              <a:chOff x="4042650" y="642025"/>
              <a:chExt cx="1154625" cy="430500"/>
            </a:xfrm>
          </p:grpSpPr>
          <p:sp>
            <p:nvSpPr>
              <p:cNvPr id="749" name="Google Shape;749;p69"/>
              <p:cNvSpPr/>
              <p:nvPr/>
            </p:nvSpPr>
            <p:spPr>
              <a:xfrm>
                <a:off x="4042650" y="642025"/>
                <a:ext cx="498000" cy="43050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0013" algn="bl" rotWithShape="0">
                  <a:schemeClr val="l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69"/>
              <p:cNvSpPr/>
              <p:nvPr/>
            </p:nvSpPr>
            <p:spPr>
              <a:xfrm>
                <a:off x="4699275" y="642025"/>
                <a:ext cx="498000" cy="43050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0013" algn="bl" rotWithShape="0">
                  <a:schemeClr val="l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1" name="Google Shape;751;p69"/>
            <p:cNvSpPr/>
            <p:nvPr/>
          </p:nvSpPr>
          <p:spPr>
            <a:xfrm flipH="1">
              <a:off x="7624850" y="1501913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69"/>
          <p:cNvGrpSpPr/>
          <p:nvPr/>
        </p:nvGrpSpPr>
        <p:grpSpPr>
          <a:xfrm rot="5400000">
            <a:off x="359852" y="1089229"/>
            <a:ext cx="1163678" cy="63948"/>
            <a:chOff x="3779200" y="1371600"/>
            <a:chExt cx="1992600" cy="109500"/>
          </a:xfrm>
        </p:grpSpPr>
        <p:sp>
          <p:nvSpPr>
            <p:cNvPr id="753" name="Google Shape;753;p69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69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9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9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9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9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69"/>
          <p:cNvGrpSpPr/>
          <p:nvPr/>
        </p:nvGrpSpPr>
        <p:grpSpPr>
          <a:xfrm rot="5400000">
            <a:off x="606877" y="1089229"/>
            <a:ext cx="1163678" cy="63948"/>
            <a:chOff x="3779200" y="1371600"/>
            <a:chExt cx="1992600" cy="109500"/>
          </a:xfrm>
        </p:grpSpPr>
        <p:sp>
          <p:nvSpPr>
            <p:cNvPr id="760" name="Google Shape;760;p69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9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9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9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9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9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69"/>
          <p:cNvPicPr preferRelativeResize="0"/>
          <p:nvPr/>
        </p:nvPicPr>
        <p:blipFill rotWithShape="1">
          <a:blip r:embed="rId3">
            <a:alphaModFix/>
          </a:blip>
          <a:srcRect t="6539" b="4602"/>
          <a:stretch/>
        </p:blipFill>
        <p:spPr>
          <a:xfrm>
            <a:off x="2865675" y="446900"/>
            <a:ext cx="3412649" cy="21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6E70C4BC-26B3-75DB-2993-80AFA7C04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215F458A-3191-4DD5-AC92-432719BA3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040415-BED8-E7DD-0A84-747EA88AEC40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14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0"/>
          <p:cNvSpPr/>
          <p:nvPr/>
        </p:nvSpPr>
        <p:spPr>
          <a:xfrm>
            <a:off x="3850050" y="1091575"/>
            <a:ext cx="1443900" cy="14439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80"/>
          <p:cNvSpPr/>
          <p:nvPr/>
        </p:nvSpPr>
        <p:spPr>
          <a:xfrm>
            <a:off x="849300" y="515400"/>
            <a:ext cx="7445400" cy="411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80"/>
          <p:cNvSpPr txBox="1">
            <a:spLocks noGrp="1"/>
          </p:cNvSpPr>
          <p:nvPr>
            <p:ph type="title"/>
          </p:nvPr>
        </p:nvSpPr>
        <p:spPr>
          <a:xfrm>
            <a:off x="2246850" y="2489675"/>
            <a:ext cx="46503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</a:t>
            </a:r>
            <a:endParaRPr dirty="0"/>
          </a:p>
        </p:txBody>
      </p:sp>
      <p:sp>
        <p:nvSpPr>
          <p:cNvPr id="986" name="Google Shape;986;p80"/>
          <p:cNvSpPr txBox="1">
            <a:spLocks noGrp="1"/>
          </p:cNvSpPr>
          <p:nvPr>
            <p:ph type="title" idx="2"/>
          </p:nvPr>
        </p:nvSpPr>
        <p:spPr>
          <a:xfrm>
            <a:off x="3752250" y="1392613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87" name="Google Shape;987;p80"/>
          <p:cNvSpPr txBox="1">
            <a:spLocks noGrp="1"/>
          </p:cNvSpPr>
          <p:nvPr>
            <p:ph type="subTitle" idx="1"/>
          </p:nvPr>
        </p:nvSpPr>
        <p:spPr>
          <a:xfrm>
            <a:off x="1535932" y="3433407"/>
            <a:ext cx="6121295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step where a trained model is put into production so it can serve real users, while being monitored and maintained over time</a:t>
            </a:r>
            <a:endParaRPr dirty="0"/>
          </a:p>
        </p:txBody>
      </p:sp>
      <p:grpSp>
        <p:nvGrpSpPr>
          <p:cNvPr id="988" name="Google Shape;988;p80"/>
          <p:cNvGrpSpPr/>
          <p:nvPr/>
        </p:nvGrpSpPr>
        <p:grpSpPr>
          <a:xfrm rot="5400000">
            <a:off x="7906992" y="4016075"/>
            <a:ext cx="1160092" cy="63948"/>
            <a:chOff x="3779200" y="1371600"/>
            <a:chExt cx="1992600" cy="109500"/>
          </a:xfrm>
        </p:grpSpPr>
        <p:sp>
          <p:nvSpPr>
            <p:cNvPr id="989" name="Google Shape;989;p8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80"/>
          <p:cNvGrpSpPr/>
          <p:nvPr/>
        </p:nvGrpSpPr>
        <p:grpSpPr>
          <a:xfrm rot="5400000">
            <a:off x="76917" y="1063475"/>
            <a:ext cx="1160092" cy="63948"/>
            <a:chOff x="3779200" y="1371600"/>
            <a:chExt cx="1992600" cy="109500"/>
          </a:xfrm>
        </p:grpSpPr>
        <p:sp>
          <p:nvSpPr>
            <p:cNvPr id="996" name="Google Shape;996;p8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80"/>
          <p:cNvGrpSpPr/>
          <p:nvPr/>
        </p:nvGrpSpPr>
        <p:grpSpPr>
          <a:xfrm>
            <a:off x="6487700" y="903313"/>
            <a:ext cx="1154625" cy="1014150"/>
            <a:chOff x="6487700" y="903313"/>
            <a:chExt cx="1154625" cy="1014150"/>
          </a:xfrm>
        </p:grpSpPr>
        <p:grpSp>
          <p:nvGrpSpPr>
            <p:cNvPr id="1003" name="Google Shape;1003;p80"/>
            <p:cNvGrpSpPr/>
            <p:nvPr/>
          </p:nvGrpSpPr>
          <p:grpSpPr>
            <a:xfrm flipH="1">
              <a:off x="6487700" y="1486963"/>
              <a:ext cx="1154625" cy="430500"/>
              <a:chOff x="4042650" y="642025"/>
              <a:chExt cx="1154625" cy="430500"/>
            </a:xfrm>
          </p:grpSpPr>
          <p:sp>
            <p:nvSpPr>
              <p:cNvPr id="1004" name="Google Shape;1004;p80"/>
              <p:cNvSpPr/>
              <p:nvPr/>
            </p:nvSpPr>
            <p:spPr>
              <a:xfrm>
                <a:off x="4042650" y="642025"/>
                <a:ext cx="498000" cy="43050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0013" algn="bl" rotWithShape="0">
                  <a:schemeClr val="l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80"/>
              <p:cNvSpPr/>
              <p:nvPr/>
            </p:nvSpPr>
            <p:spPr>
              <a:xfrm>
                <a:off x="4699275" y="642025"/>
                <a:ext cx="498000" cy="43050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0013" algn="bl" rotWithShape="0">
                  <a:schemeClr val="l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6" name="Google Shape;1006;p80"/>
            <p:cNvSpPr/>
            <p:nvPr/>
          </p:nvSpPr>
          <p:spPr>
            <a:xfrm flipH="1">
              <a:off x="7144325" y="903313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80"/>
          <p:cNvGrpSpPr/>
          <p:nvPr/>
        </p:nvGrpSpPr>
        <p:grpSpPr>
          <a:xfrm rot="-5400000" flipH="1">
            <a:off x="275992" y="1615985"/>
            <a:ext cx="2595103" cy="395086"/>
            <a:chOff x="779906" y="4390560"/>
            <a:chExt cx="3183394" cy="484590"/>
          </a:xfrm>
        </p:grpSpPr>
        <p:sp>
          <p:nvSpPr>
            <p:cNvPr id="1008" name="Google Shape;1008;p80"/>
            <p:cNvSpPr/>
            <p:nvPr/>
          </p:nvSpPr>
          <p:spPr>
            <a:xfrm>
              <a:off x="779906" y="4390560"/>
              <a:ext cx="2998690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0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0777148E-C968-2F58-376D-D9A02E8DD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0FFF5337-B689-5CC0-4CDB-5567DAC77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00536B-06F4-CC08-2D7E-7B9030005872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15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1" name="Google Shape;1161;p87"/>
          <p:cNvGrpSpPr/>
          <p:nvPr/>
        </p:nvGrpSpPr>
        <p:grpSpPr>
          <a:xfrm>
            <a:off x="713125" y="1502187"/>
            <a:ext cx="2487357" cy="2850842"/>
            <a:chOff x="713125" y="1502158"/>
            <a:chExt cx="2487357" cy="2693539"/>
          </a:xfrm>
        </p:grpSpPr>
        <p:sp>
          <p:nvSpPr>
            <p:cNvPr id="1162" name="Google Shape;1162;p87"/>
            <p:cNvSpPr/>
            <p:nvPr/>
          </p:nvSpPr>
          <p:spPr>
            <a:xfrm>
              <a:off x="713125" y="1502158"/>
              <a:ext cx="2426920" cy="2632152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87"/>
            <p:cNvSpPr/>
            <p:nvPr/>
          </p:nvSpPr>
          <p:spPr>
            <a:xfrm>
              <a:off x="773482" y="1563497"/>
              <a:ext cx="2427000" cy="26322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4" name="Google Shape;1164;p87"/>
          <p:cNvGrpSpPr/>
          <p:nvPr/>
        </p:nvGrpSpPr>
        <p:grpSpPr>
          <a:xfrm>
            <a:off x="3324921" y="1502187"/>
            <a:ext cx="2487357" cy="2850842"/>
            <a:chOff x="3324919" y="1502158"/>
            <a:chExt cx="2487357" cy="2693539"/>
          </a:xfrm>
        </p:grpSpPr>
        <p:sp>
          <p:nvSpPr>
            <p:cNvPr id="1165" name="Google Shape;1165;p87"/>
            <p:cNvSpPr/>
            <p:nvPr/>
          </p:nvSpPr>
          <p:spPr>
            <a:xfrm>
              <a:off x="3324919" y="1502158"/>
              <a:ext cx="2426920" cy="2632152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6" name="Google Shape;1166;p87"/>
            <p:cNvSpPr/>
            <p:nvPr/>
          </p:nvSpPr>
          <p:spPr>
            <a:xfrm>
              <a:off x="3385276" y="1563497"/>
              <a:ext cx="2427000" cy="26322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7" name="Google Shape;1167;p87"/>
          <p:cNvGrpSpPr/>
          <p:nvPr/>
        </p:nvGrpSpPr>
        <p:grpSpPr>
          <a:xfrm>
            <a:off x="5936712" y="1502187"/>
            <a:ext cx="2487357" cy="2850842"/>
            <a:chOff x="5936712" y="1502158"/>
            <a:chExt cx="2487357" cy="2693539"/>
          </a:xfrm>
        </p:grpSpPr>
        <p:sp>
          <p:nvSpPr>
            <p:cNvPr id="1168" name="Google Shape;1168;p87"/>
            <p:cNvSpPr/>
            <p:nvPr/>
          </p:nvSpPr>
          <p:spPr>
            <a:xfrm>
              <a:off x="5936712" y="1502158"/>
              <a:ext cx="2426920" cy="2632152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87"/>
            <p:cNvSpPr/>
            <p:nvPr/>
          </p:nvSpPr>
          <p:spPr>
            <a:xfrm>
              <a:off x="5997070" y="1563497"/>
              <a:ext cx="2427000" cy="26322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0" name="Google Shape;1170;p87"/>
          <p:cNvSpPr txBox="1">
            <a:spLocks noGrp="1"/>
          </p:cNvSpPr>
          <p:nvPr>
            <p:ph type="title" idx="6"/>
          </p:nvPr>
        </p:nvSpPr>
        <p:spPr>
          <a:xfrm>
            <a:off x="1208782" y="1702328"/>
            <a:ext cx="1556399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Shadow Mode</a:t>
            </a:r>
            <a:endParaRPr dirty="0"/>
          </a:p>
        </p:txBody>
      </p:sp>
      <p:sp>
        <p:nvSpPr>
          <p:cNvPr id="1173" name="Google Shape;1173;p87"/>
          <p:cNvSpPr txBox="1">
            <a:spLocks noGrp="1"/>
          </p:cNvSpPr>
          <p:nvPr>
            <p:ph type="subTitle" idx="1"/>
          </p:nvPr>
        </p:nvSpPr>
        <p:spPr>
          <a:xfrm>
            <a:off x="1076809" y="2600298"/>
            <a:ext cx="19155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The new model runs in parallel with the live model, but its predictions are hidden from users, allowing safe comparison</a:t>
            </a:r>
            <a:endParaRPr dirty="0"/>
          </a:p>
        </p:txBody>
      </p:sp>
      <p:sp>
        <p:nvSpPr>
          <p:cNvPr id="1175" name="Google Shape;1175;p87"/>
          <p:cNvSpPr txBox="1">
            <a:spLocks noGrp="1"/>
          </p:cNvSpPr>
          <p:nvPr>
            <p:ph type="subTitle" idx="3"/>
          </p:nvPr>
        </p:nvSpPr>
        <p:spPr>
          <a:xfrm>
            <a:off x="3610850" y="2571750"/>
            <a:ext cx="19155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The new model is released to a small subset of users first, and if it performs well, it’s gradually rolled out to everyone</a:t>
            </a:r>
            <a:endParaRPr dirty="0"/>
          </a:p>
        </p:txBody>
      </p:sp>
      <p:sp>
        <p:nvSpPr>
          <p:cNvPr id="1176" name="Google Shape;1176;p87"/>
          <p:cNvSpPr txBox="1">
            <a:spLocks noGrp="1"/>
          </p:cNvSpPr>
          <p:nvPr>
            <p:ph type="subTitle" idx="5"/>
          </p:nvPr>
        </p:nvSpPr>
        <p:spPr>
          <a:xfrm>
            <a:off x="6251067" y="2571750"/>
            <a:ext cx="19155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Two environments (Blue = old, Green = new) run side by side, and traffic is switched from Blue to Green once the new model is ready</a:t>
            </a:r>
            <a:endParaRPr dirty="0"/>
          </a:p>
        </p:txBody>
      </p:sp>
      <p:sp>
        <p:nvSpPr>
          <p:cNvPr id="1177" name="Google Shape;1177;p87"/>
          <p:cNvSpPr txBox="1">
            <a:spLocks noGrp="1"/>
          </p:cNvSpPr>
          <p:nvPr>
            <p:ph type="title" idx="7"/>
          </p:nvPr>
        </p:nvSpPr>
        <p:spPr>
          <a:xfrm>
            <a:off x="3553385" y="1695265"/>
            <a:ext cx="203043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Canary Deployment</a:t>
            </a:r>
            <a:endParaRPr dirty="0"/>
          </a:p>
        </p:txBody>
      </p:sp>
      <p:sp>
        <p:nvSpPr>
          <p:cNvPr id="1178" name="Google Shape;1178;p87"/>
          <p:cNvSpPr txBox="1">
            <a:spLocks noGrp="1"/>
          </p:cNvSpPr>
          <p:nvPr>
            <p:ph type="title" idx="8"/>
          </p:nvPr>
        </p:nvSpPr>
        <p:spPr>
          <a:xfrm>
            <a:off x="6177382" y="1702328"/>
            <a:ext cx="2006036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Blue-Green Deployment</a:t>
            </a:r>
            <a:endParaRPr dirty="0"/>
          </a:p>
        </p:txBody>
      </p:sp>
      <p:sp>
        <p:nvSpPr>
          <p:cNvPr id="1179" name="Google Shape;1179;p87"/>
          <p:cNvSpPr txBox="1">
            <a:spLocks noGrp="1"/>
          </p:cNvSpPr>
          <p:nvPr>
            <p:ph type="title" idx="9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Types of Deployment</a:t>
            </a:r>
            <a:endParaRPr dirty="0"/>
          </a:p>
        </p:txBody>
      </p:sp>
      <p:grpSp>
        <p:nvGrpSpPr>
          <p:cNvPr id="1180" name="Google Shape;1180;p87"/>
          <p:cNvGrpSpPr/>
          <p:nvPr/>
        </p:nvGrpSpPr>
        <p:grpSpPr>
          <a:xfrm>
            <a:off x="1376754" y="2362854"/>
            <a:ext cx="1160092" cy="63948"/>
            <a:chOff x="3779200" y="1371600"/>
            <a:chExt cx="1992600" cy="109500"/>
          </a:xfrm>
        </p:grpSpPr>
        <p:sp>
          <p:nvSpPr>
            <p:cNvPr id="1181" name="Google Shape;1181;p87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87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87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87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87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7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7" name="Google Shape;1187;p87"/>
          <p:cNvGrpSpPr/>
          <p:nvPr/>
        </p:nvGrpSpPr>
        <p:grpSpPr>
          <a:xfrm>
            <a:off x="3988554" y="2362854"/>
            <a:ext cx="1160092" cy="63948"/>
            <a:chOff x="3779200" y="1371600"/>
            <a:chExt cx="1992600" cy="109500"/>
          </a:xfrm>
        </p:grpSpPr>
        <p:sp>
          <p:nvSpPr>
            <p:cNvPr id="1188" name="Google Shape;1188;p87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87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87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87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87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87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4" name="Google Shape;1194;p87"/>
          <p:cNvGrpSpPr/>
          <p:nvPr/>
        </p:nvGrpSpPr>
        <p:grpSpPr>
          <a:xfrm>
            <a:off x="6600354" y="2362854"/>
            <a:ext cx="1160092" cy="63948"/>
            <a:chOff x="3779200" y="1371600"/>
            <a:chExt cx="1992600" cy="109500"/>
          </a:xfrm>
        </p:grpSpPr>
        <p:sp>
          <p:nvSpPr>
            <p:cNvPr id="1195" name="Google Shape;1195;p87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87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87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87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87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87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1" name="Google Shape;1201;p87"/>
          <p:cNvGrpSpPr/>
          <p:nvPr/>
        </p:nvGrpSpPr>
        <p:grpSpPr>
          <a:xfrm rot="10800000" flipH="1">
            <a:off x="6196320" y="539386"/>
            <a:ext cx="2947684" cy="527672"/>
            <a:chOff x="1358103" y="3291921"/>
            <a:chExt cx="3368397" cy="603054"/>
          </a:xfrm>
        </p:grpSpPr>
        <p:sp>
          <p:nvSpPr>
            <p:cNvPr id="1202" name="Google Shape;1202;p87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87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" name="Google Shape;1204;p87"/>
          <p:cNvGrpSpPr/>
          <p:nvPr/>
        </p:nvGrpSpPr>
        <p:grpSpPr>
          <a:xfrm flipH="1">
            <a:off x="-5" y="539386"/>
            <a:ext cx="2947684" cy="527672"/>
            <a:chOff x="1358103" y="3291921"/>
            <a:chExt cx="3368397" cy="603054"/>
          </a:xfrm>
        </p:grpSpPr>
        <p:sp>
          <p:nvSpPr>
            <p:cNvPr id="1205" name="Google Shape;1205;p87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87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6E3B3C90-244A-0639-AF4F-0C2A26C47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34BA6996-DA7B-5895-CF9E-DBCCF605B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1F754F-41FA-11F3-261E-909D13034BB6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16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>
          <a:extLst>
            <a:ext uri="{FF2B5EF4-FFF2-40B4-BE49-F238E27FC236}">
              <a16:creationId xmlns:a16="http://schemas.microsoft.com/office/drawing/2014/main" id="{BE398987-C0FB-9E6F-6BF0-FC97E18CD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2">
            <a:extLst>
              <a:ext uri="{FF2B5EF4-FFF2-40B4-BE49-F238E27FC236}">
                <a16:creationId xmlns:a16="http://schemas.microsoft.com/office/drawing/2014/main" id="{2E6995DB-E564-4F41-231E-2B498D52EA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Shadow Mode Deployment</a:t>
            </a:r>
            <a:endParaRPr dirty="0"/>
          </a:p>
        </p:txBody>
      </p:sp>
      <p:sp>
        <p:nvSpPr>
          <p:cNvPr id="612" name="Google Shape;612;p62">
            <a:extLst>
              <a:ext uri="{FF2B5EF4-FFF2-40B4-BE49-F238E27FC236}">
                <a16:creationId xmlns:a16="http://schemas.microsoft.com/office/drawing/2014/main" id="{F0FCF682-59DA-A199-F864-7A4B8EED74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Definition</a:t>
            </a:r>
            <a:r>
              <a:rPr lang="en-US" sz="1600" dirty="0"/>
              <a:t>: The new model runs in </a:t>
            </a:r>
            <a:r>
              <a:rPr lang="en-US" sz="1600" b="1" dirty="0"/>
              <a:t>parallel</a:t>
            </a:r>
            <a:r>
              <a:rPr lang="en-US" sz="1600" dirty="0"/>
              <a:t> with the current production model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How it works</a:t>
            </a:r>
            <a:r>
              <a:rPr lang="en-US" sz="1600" dirty="0"/>
              <a:t>: Both models receive the same input, but only the production model’s output is shown to users. The shadow model’s output is stored and analyzed in the background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Purpose</a:t>
            </a:r>
            <a:r>
              <a:rPr lang="en-US" sz="1600" dirty="0"/>
              <a:t>: Allows testing and evaluation without impacting users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58750" indent="0">
              <a:buNone/>
            </a:pPr>
            <a:r>
              <a:rPr lang="en-US" sz="1600" b="1" dirty="0"/>
              <a:t>Advantages</a:t>
            </a:r>
            <a:r>
              <a:rPr lang="en-US" sz="1600" dirty="0"/>
              <a:t>:</a:t>
            </a:r>
          </a:p>
          <a:p>
            <a:r>
              <a:rPr lang="en-US" sz="1600" dirty="0"/>
              <a:t>Zero risk to users</a:t>
            </a:r>
          </a:p>
          <a:p>
            <a:r>
              <a:rPr lang="en-US" sz="1600" dirty="0"/>
              <a:t>Useful for comparing performance between old and new models</a:t>
            </a:r>
          </a:p>
          <a:p>
            <a:r>
              <a:rPr lang="en-US" sz="1600" dirty="0"/>
              <a:t>Helps discover hidden problems before going live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sz="1600" dirty="0"/>
          </a:p>
        </p:txBody>
      </p: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1D9DEE4F-4932-091D-0573-3BCED309D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1BC10C71-99D3-D20F-B832-47CCC59F5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3DDCC0-3433-37AD-1832-D49A0EE9F60D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17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828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>
          <a:extLst>
            <a:ext uri="{FF2B5EF4-FFF2-40B4-BE49-F238E27FC236}">
              <a16:creationId xmlns:a16="http://schemas.microsoft.com/office/drawing/2014/main" id="{C0D50889-F80C-AACD-7B4A-CF6DD6196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2">
            <a:extLst>
              <a:ext uri="{FF2B5EF4-FFF2-40B4-BE49-F238E27FC236}">
                <a16:creationId xmlns:a16="http://schemas.microsoft.com/office/drawing/2014/main" id="{46A72AFE-28F4-8CC5-A253-4C259031AE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Shadow Mode Deployment</a:t>
            </a:r>
            <a:endParaRPr dirty="0"/>
          </a:p>
        </p:txBody>
      </p: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090FDE19-6F9B-5AAA-AC37-9026B76A6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FBC37FBE-1595-90E7-05C7-0115CEDC4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pic>
        <p:nvPicPr>
          <p:cNvPr id="5" name="Picture 4" descr="A cell phone with a blue border&#10;&#10;AI-generated content may be incorrect.">
            <a:extLst>
              <a:ext uri="{FF2B5EF4-FFF2-40B4-BE49-F238E27FC236}">
                <a16:creationId xmlns:a16="http://schemas.microsoft.com/office/drawing/2014/main" id="{AAF1BDA4-F0DA-C627-F291-33F3908F1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193" y="1743032"/>
            <a:ext cx="6083613" cy="16574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008A0F-7E9C-DB60-F461-8805F3DF2D90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18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895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>
          <a:extLst>
            <a:ext uri="{FF2B5EF4-FFF2-40B4-BE49-F238E27FC236}">
              <a16:creationId xmlns:a16="http://schemas.microsoft.com/office/drawing/2014/main" id="{1E26024C-C7A9-4A50-F093-5E3890134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2">
            <a:extLst>
              <a:ext uri="{FF2B5EF4-FFF2-40B4-BE49-F238E27FC236}">
                <a16:creationId xmlns:a16="http://schemas.microsoft.com/office/drawing/2014/main" id="{9AD32266-365E-EDBF-0770-8D045A3197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Canary Deployment</a:t>
            </a:r>
            <a:endParaRPr dirty="0"/>
          </a:p>
        </p:txBody>
      </p:sp>
      <p:sp>
        <p:nvSpPr>
          <p:cNvPr id="612" name="Google Shape;612;p62">
            <a:extLst>
              <a:ext uri="{FF2B5EF4-FFF2-40B4-BE49-F238E27FC236}">
                <a16:creationId xmlns:a16="http://schemas.microsoft.com/office/drawing/2014/main" id="{B859F2B3-B6FB-4B34-8222-C83E55EE02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Definition</a:t>
            </a:r>
            <a:r>
              <a:rPr lang="en-US" sz="1600" dirty="0"/>
              <a:t>: The new model is released to a </a:t>
            </a:r>
            <a:r>
              <a:rPr lang="en-US" sz="1600" b="1" dirty="0"/>
              <a:t>small portion of users</a:t>
            </a:r>
            <a:r>
              <a:rPr lang="en-US" sz="1600" dirty="0"/>
              <a:t> before full rollout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How it works</a:t>
            </a:r>
            <a:r>
              <a:rPr lang="en-US" sz="1600" dirty="0"/>
              <a:t>:</a:t>
            </a:r>
          </a:p>
          <a:p>
            <a:r>
              <a:rPr lang="en-US" sz="1600" dirty="0"/>
              <a:t>A small group gets predictions from the new model</a:t>
            </a:r>
          </a:p>
          <a:p>
            <a:r>
              <a:rPr lang="en-US" sz="1600" dirty="0"/>
              <a:t>The rest continue with the old model</a:t>
            </a:r>
          </a:p>
          <a:p>
            <a:r>
              <a:rPr lang="en-US" sz="1600" dirty="0"/>
              <a:t>If results are stable, the rollout is gradually expanded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44450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Advantages</a:t>
            </a:r>
            <a:r>
              <a:rPr lang="en-US" sz="1600" dirty="0"/>
              <a:t>:</a:t>
            </a:r>
          </a:p>
          <a:p>
            <a:r>
              <a:rPr lang="en-US" sz="1600" dirty="0"/>
              <a:t>Early detection of issues with minimal risk</a:t>
            </a:r>
          </a:p>
          <a:p>
            <a:r>
              <a:rPr lang="en-US" sz="1600" dirty="0"/>
              <a:t>Real-world feedback from a small sample</a:t>
            </a:r>
          </a:p>
          <a:p>
            <a:r>
              <a:rPr lang="en-US" sz="1600" dirty="0"/>
              <a:t>Easy rollback if problems occur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sz="1600" dirty="0"/>
          </a:p>
        </p:txBody>
      </p: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825C60DE-236F-E36A-D37A-ABF5F4CEF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EE0825E0-BA60-1C85-B9B7-3B1BE500A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B8443D-D021-BEA7-24DC-F5055F9F30F8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19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821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7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our team </a:t>
            </a:r>
            <a:endParaRPr/>
          </a:p>
        </p:txBody>
      </p:sp>
      <p:sp>
        <p:nvSpPr>
          <p:cNvPr id="842" name="Google Shape;842;p73"/>
          <p:cNvSpPr txBox="1">
            <a:spLocks noGrp="1"/>
          </p:cNvSpPr>
          <p:nvPr>
            <p:ph type="title" idx="2"/>
          </p:nvPr>
        </p:nvSpPr>
        <p:spPr>
          <a:xfrm>
            <a:off x="890875" y="3312190"/>
            <a:ext cx="2241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Parsa</a:t>
            </a:r>
            <a:endParaRPr dirty="0"/>
          </a:p>
        </p:txBody>
      </p:sp>
      <p:sp>
        <p:nvSpPr>
          <p:cNvPr id="844" name="Google Shape;844;p73"/>
          <p:cNvSpPr txBox="1">
            <a:spLocks noGrp="1"/>
          </p:cNvSpPr>
          <p:nvPr>
            <p:ph type="title" idx="3"/>
          </p:nvPr>
        </p:nvSpPr>
        <p:spPr>
          <a:xfrm>
            <a:off x="3439563" y="3312190"/>
            <a:ext cx="2241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Mahyar</a:t>
            </a:r>
            <a:endParaRPr dirty="0"/>
          </a:p>
        </p:txBody>
      </p:sp>
      <p:sp>
        <p:nvSpPr>
          <p:cNvPr id="846" name="Google Shape;846;p73"/>
          <p:cNvSpPr txBox="1">
            <a:spLocks noGrp="1"/>
          </p:cNvSpPr>
          <p:nvPr>
            <p:ph type="title" idx="5"/>
          </p:nvPr>
        </p:nvSpPr>
        <p:spPr>
          <a:xfrm>
            <a:off x="5988275" y="3312190"/>
            <a:ext cx="2241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Salar</a:t>
            </a:r>
            <a:endParaRPr dirty="0"/>
          </a:p>
        </p:txBody>
      </p:sp>
      <p:grpSp>
        <p:nvGrpSpPr>
          <p:cNvPr id="848" name="Google Shape;848;p73"/>
          <p:cNvGrpSpPr/>
          <p:nvPr/>
        </p:nvGrpSpPr>
        <p:grpSpPr>
          <a:xfrm flipH="1">
            <a:off x="-91" y="1247243"/>
            <a:ext cx="2013291" cy="360385"/>
            <a:chOff x="1358103" y="3291921"/>
            <a:chExt cx="3368397" cy="603054"/>
          </a:xfrm>
        </p:grpSpPr>
        <p:sp>
          <p:nvSpPr>
            <p:cNvPr id="849" name="Google Shape;849;p73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73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73"/>
          <p:cNvGrpSpPr/>
          <p:nvPr/>
        </p:nvGrpSpPr>
        <p:grpSpPr>
          <a:xfrm rot="5400000">
            <a:off x="7666027" y="1835454"/>
            <a:ext cx="1163678" cy="63948"/>
            <a:chOff x="3779200" y="1371600"/>
            <a:chExt cx="1992600" cy="109500"/>
          </a:xfrm>
        </p:grpSpPr>
        <p:sp>
          <p:nvSpPr>
            <p:cNvPr id="852" name="Google Shape;852;p73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73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73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73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73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73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73"/>
          <p:cNvGrpSpPr/>
          <p:nvPr/>
        </p:nvGrpSpPr>
        <p:grpSpPr>
          <a:xfrm rot="5400000">
            <a:off x="7435452" y="1616079"/>
            <a:ext cx="1163678" cy="63948"/>
            <a:chOff x="3779200" y="1371600"/>
            <a:chExt cx="1992600" cy="109500"/>
          </a:xfrm>
        </p:grpSpPr>
        <p:sp>
          <p:nvSpPr>
            <p:cNvPr id="859" name="Google Shape;859;p73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73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3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73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73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73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199E4E34-ED0B-4FCF-7582-7B28E1065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5C9F7AC3-AFC3-56A2-7A2D-533102C58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pic>
        <p:nvPicPr>
          <p:cNvPr id="16" name="Picture Placeholder 15" descr="A group of men posing for a picture&#10;&#10;AI-generated content may be incorrect.">
            <a:extLst>
              <a:ext uri="{FF2B5EF4-FFF2-40B4-BE49-F238E27FC236}">
                <a16:creationId xmlns:a16="http://schemas.microsoft.com/office/drawing/2014/main" id="{27A049EC-E297-6BA5-6D39-E50205701940}"/>
              </a:ext>
            </a:extLst>
          </p:cNvPr>
          <p:cNvPicPr>
            <a:picLocks noGrp="1" noChangeAspect="1"/>
          </p:cNvPicPr>
          <p:nvPr>
            <p:ph type="pic" idx="7"/>
          </p:nvPr>
        </p:nvPicPr>
        <p:blipFill>
          <a:blip r:embed="rId5"/>
          <a:srcRect t="21926" b="21926"/>
          <a:stretch>
            <a:fillRect/>
          </a:stretch>
        </p:blipFill>
        <p:spPr/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938AFA-7E82-B2C7-F9C9-B84C9E1598A4}"/>
              </a:ext>
            </a:extLst>
          </p:cNvPr>
          <p:cNvSpPr txBox="1"/>
          <p:nvPr/>
        </p:nvSpPr>
        <p:spPr>
          <a:xfrm>
            <a:off x="8858650" y="4822037"/>
            <a:ext cx="290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2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>
          <a:extLst>
            <a:ext uri="{FF2B5EF4-FFF2-40B4-BE49-F238E27FC236}">
              <a16:creationId xmlns:a16="http://schemas.microsoft.com/office/drawing/2014/main" id="{144554C2-FF07-7E95-4F21-4663B3CEE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2">
            <a:extLst>
              <a:ext uri="{FF2B5EF4-FFF2-40B4-BE49-F238E27FC236}">
                <a16:creationId xmlns:a16="http://schemas.microsoft.com/office/drawing/2014/main" id="{8393ED00-3660-467F-80A7-50B0CCD758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Canary Deployment</a:t>
            </a:r>
            <a:endParaRPr dirty="0"/>
          </a:p>
        </p:txBody>
      </p: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A4051937-1384-BC53-8539-C1E7C2475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F2CDDD62-09CE-C2CC-01A6-65B49F5AE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pic>
        <p:nvPicPr>
          <p:cNvPr id="5" name="Picture 4" descr="A diagram of a diagram of a computer network&#10;&#10;AI-generated content may be incorrect.">
            <a:extLst>
              <a:ext uri="{FF2B5EF4-FFF2-40B4-BE49-F238E27FC236}">
                <a16:creationId xmlns:a16="http://schemas.microsoft.com/office/drawing/2014/main" id="{A3E64C43-0E48-876F-E016-7FBB96B78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600" y="1362073"/>
            <a:ext cx="5614836" cy="30320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D502B1-8D9F-A006-D58A-2BFD503FD169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20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930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>
          <a:extLst>
            <a:ext uri="{FF2B5EF4-FFF2-40B4-BE49-F238E27FC236}">
              <a16:creationId xmlns:a16="http://schemas.microsoft.com/office/drawing/2014/main" id="{F15FA58D-4CD8-646A-3429-C41B7FFD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2">
            <a:extLst>
              <a:ext uri="{FF2B5EF4-FFF2-40B4-BE49-F238E27FC236}">
                <a16:creationId xmlns:a16="http://schemas.microsoft.com/office/drawing/2014/main" id="{8A3D54B9-4F40-9DA8-EE2F-7465BAB5FA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Blue-Green Deployment</a:t>
            </a:r>
            <a:endParaRPr dirty="0"/>
          </a:p>
        </p:txBody>
      </p:sp>
      <p:sp>
        <p:nvSpPr>
          <p:cNvPr id="612" name="Google Shape;612;p62">
            <a:extLst>
              <a:ext uri="{FF2B5EF4-FFF2-40B4-BE49-F238E27FC236}">
                <a16:creationId xmlns:a16="http://schemas.microsoft.com/office/drawing/2014/main" id="{989AA020-C3D2-DC6D-D045-5F1CC8BC99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Definition</a:t>
            </a:r>
            <a:r>
              <a:rPr lang="en-US" sz="1600" dirty="0"/>
              <a:t>: Two identical environments exist — </a:t>
            </a:r>
            <a:r>
              <a:rPr lang="en-US" sz="1600" b="1" dirty="0"/>
              <a:t>Blue (old)</a:t>
            </a:r>
            <a:r>
              <a:rPr lang="en-US" sz="1600" dirty="0"/>
              <a:t> and </a:t>
            </a:r>
            <a:r>
              <a:rPr lang="en-US" sz="1600" b="1" dirty="0"/>
              <a:t>Green (new)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4450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How it works</a:t>
            </a:r>
            <a:r>
              <a:rPr lang="en-US" sz="1600" dirty="0"/>
              <a:t>:</a:t>
            </a:r>
          </a:p>
          <a:p>
            <a:r>
              <a:rPr lang="en-US" sz="1600" dirty="0"/>
              <a:t>Blue is live while Green is being prepared with the new model</a:t>
            </a:r>
          </a:p>
          <a:p>
            <a:r>
              <a:rPr lang="en-US" sz="1600" dirty="0"/>
              <a:t>When Green is ready, traffic is switched from Blue → Green</a:t>
            </a:r>
          </a:p>
          <a:p>
            <a:r>
              <a:rPr lang="en-US" sz="1600" dirty="0"/>
              <a:t>If problems appear, switch back to Blue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44450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Advantages</a:t>
            </a:r>
            <a:r>
              <a:rPr lang="en-US" sz="1600" dirty="0"/>
              <a:t>:</a:t>
            </a:r>
          </a:p>
          <a:p>
            <a:r>
              <a:rPr lang="en-US" sz="1600" dirty="0"/>
              <a:t>Nearly zero downtime</a:t>
            </a:r>
          </a:p>
          <a:p>
            <a:r>
              <a:rPr lang="en-US" sz="1600" dirty="0"/>
              <a:t>Easy rollback</a:t>
            </a:r>
          </a:p>
          <a:p>
            <a:r>
              <a:rPr lang="en-US" sz="1600" dirty="0"/>
              <a:t>Safe transition between versions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sz="1600" dirty="0"/>
          </a:p>
        </p:txBody>
      </p: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4710941B-8644-59A8-0A53-DB20D46AD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E08EB7B0-0B83-A667-50E3-DD436D682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F5B49C-D022-BA56-DD2E-84CD8A0B08C4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21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185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>
          <a:extLst>
            <a:ext uri="{FF2B5EF4-FFF2-40B4-BE49-F238E27FC236}">
              <a16:creationId xmlns:a16="http://schemas.microsoft.com/office/drawing/2014/main" id="{851B0E94-7185-23B6-360B-C2B1D1D80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2">
            <a:extLst>
              <a:ext uri="{FF2B5EF4-FFF2-40B4-BE49-F238E27FC236}">
                <a16:creationId xmlns:a16="http://schemas.microsoft.com/office/drawing/2014/main" id="{FE3F868B-7CBF-A2CF-8201-79BC54B81A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Blue-Green Deployment</a:t>
            </a:r>
            <a:endParaRPr dirty="0"/>
          </a:p>
        </p:txBody>
      </p: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AC2F9FA1-4601-9CCC-9DDC-A2109E874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7BDABE69-D997-B109-E07C-EF1B236D4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pic>
        <p:nvPicPr>
          <p:cNvPr id="5" name="Picture 4" descr="A diagram of a blue green and white application&#10;&#10;AI-generated content may be incorrect.">
            <a:extLst>
              <a:ext uri="{FF2B5EF4-FFF2-40B4-BE49-F238E27FC236}">
                <a16:creationId xmlns:a16="http://schemas.microsoft.com/office/drawing/2014/main" id="{7E5A9E68-DC6A-B045-B826-A7B6AF172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6487" y="1366928"/>
            <a:ext cx="4811025" cy="32932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78295F-4187-AE20-E3EF-4F19646A246D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22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086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86"/>
          <p:cNvSpPr txBox="1">
            <a:spLocks noGrp="1"/>
          </p:cNvSpPr>
          <p:nvPr>
            <p:ph type="title"/>
          </p:nvPr>
        </p:nvSpPr>
        <p:spPr>
          <a:xfrm>
            <a:off x="1267050" y="1494300"/>
            <a:ext cx="6609900" cy="21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Monitoring</a:t>
            </a:r>
            <a:endParaRPr sz="9600" dirty="0"/>
          </a:p>
        </p:txBody>
      </p:sp>
      <p:grpSp>
        <p:nvGrpSpPr>
          <p:cNvPr id="1127" name="Google Shape;1127;p86"/>
          <p:cNvGrpSpPr/>
          <p:nvPr/>
        </p:nvGrpSpPr>
        <p:grpSpPr>
          <a:xfrm>
            <a:off x="3328192" y="1200862"/>
            <a:ext cx="2487617" cy="63948"/>
            <a:chOff x="2740630" y="1403987"/>
            <a:chExt cx="2487617" cy="63948"/>
          </a:xfrm>
        </p:grpSpPr>
        <p:grpSp>
          <p:nvGrpSpPr>
            <p:cNvPr id="1128" name="Google Shape;1128;p86"/>
            <p:cNvGrpSpPr/>
            <p:nvPr/>
          </p:nvGrpSpPr>
          <p:grpSpPr>
            <a:xfrm>
              <a:off x="4068155" y="1403987"/>
              <a:ext cx="1160092" cy="63948"/>
              <a:chOff x="3779200" y="1371600"/>
              <a:chExt cx="1992600" cy="109500"/>
            </a:xfrm>
          </p:grpSpPr>
          <p:sp>
            <p:nvSpPr>
              <p:cNvPr id="1129" name="Google Shape;1129;p86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86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86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86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86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86"/>
              <p:cNvSpPr/>
              <p:nvPr/>
            </p:nvSpPr>
            <p:spPr>
              <a:xfrm>
                <a:off x="56623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5" name="Google Shape;1135;p86"/>
            <p:cNvGrpSpPr/>
            <p:nvPr/>
          </p:nvGrpSpPr>
          <p:grpSpPr>
            <a:xfrm>
              <a:off x="2740630" y="1403987"/>
              <a:ext cx="1160092" cy="63948"/>
              <a:chOff x="3779200" y="1371600"/>
              <a:chExt cx="1992600" cy="109500"/>
            </a:xfrm>
          </p:grpSpPr>
          <p:sp>
            <p:nvSpPr>
              <p:cNvPr id="1136" name="Google Shape;1136;p86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86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86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86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86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86"/>
              <p:cNvSpPr/>
              <p:nvPr/>
            </p:nvSpPr>
            <p:spPr>
              <a:xfrm>
                <a:off x="56623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42" name="Google Shape;1142;p86"/>
          <p:cNvGrpSpPr/>
          <p:nvPr/>
        </p:nvGrpSpPr>
        <p:grpSpPr>
          <a:xfrm>
            <a:off x="3328192" y="3878712"/>
            <a:ext cx="2487617" cy="63948"/>
            <a:chOff x="2740630" y="1403987"/>
            <a:chExt cx="2487617" cy="63948"/>
          </a:xfrm>
        </p:grpSpPr>
        <p:grpSp>
          <p:nvGrpSpPr>
            <p:cNvPr id="1143" name="Google Shape;1143;p86"/>
            <p:cNvGrpSpPr/>
            <p:nvPr/>
          </p:nvGrpSpPr>
          <p:grpSpPr>
            <a:xfrm>
              <a:off x="4068155" y="1403987"/>
              <a:ext cx="1160092" cy="63948"/>
              <a:chOff x="3779200" y="1371600"/>
              <a:chExt cx="1992600" cy="109500"/>
            </a:xfrm>
          </p:grpSpPr>
          <p:sp>
            <p:nvSpPr>
              <p:cNvPr id="1144" name="Google Shape;1144;p86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86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86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86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86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86"/>
              <p:cNvSpPr/>
              <p:nvPr/>
            </p:nvSpPr>
            <p:spPr>
              <a:xfrm>
                <a:off x="56623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0" name="Google Shape;1150;p86"/>
            <p:cNvGrpSpPr/>
            <p:nvPr/>
          </p:nvGrpSpPr>
          <p:grpSpPr>
            <a:xfrm>
              <a:off x="2740630" y="1403987"/>
              <a:ext cx="1160092" cy="63948"/>
              <a:chOff x="3779200" y="1371600"/>
              <a:chExt cx="1992600" cy="109500"/>
            </a:xfrm>
          </p:grpSpPr>
          <p:sp>
            <p:nvSpPr>
              <p:cNvPr id="1151" name="Google Shape;1151;p86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86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86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86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86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86"/>
              <p:cNvSpPr/>
              <p:nvPr/>
            </p:nvSpPr>
            <p:spPr>
              <a:xfrm>
                <a:off x="56623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6FE65AF1-D9B8-DCD6-1DD4-EAF0B814A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33D9CDBD-2C3C-E431-A10F-9A5DFE264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5EBEB3-BB03-6F52-C16A-B1097A2A59E3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23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" name="Google Shape;946;p78"/>
          <p:cNvGrpSpPr/>
          <p:nvPr/>
        </p:nvGrpSpPr>
        <p:grpSpPr>
          <a:xfrm>
            <a:off x="4875931" y="1006858"/>
            <a:ext cx="3810321" cy="2750641"/>
            <a:chOff x="713100" y="1597775"/>
            <a:chExt cx="5712625" cy="3217500"/>
          </a:xfrm>
        </p:grpSpPr>
        <p:sp>
          <p:nvSpPr>
            <p:cNvPr id="947" name="Google Shape;947;p78"/>
            <p:cNvSpPr/>
            <p:nvPr/>
          </p:nvSpPr>
          <p:spPr>
            <a:xfrm>
              <a:off x="713100" y="15977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8"/>
            <p:cNvSpPr/>
            <p:nvPr/>
          </p:nvSpPr>
          <p:spPr>
            <a:xfrm>
              <a:off x="851725" y="17363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49" name="Google Shape;94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8" y="240250"/>
            <a:ext cx="6123215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0" name="Google Shape;950;p78"/>
          <p:cNvGrpSpPr/>
          <p:nvPr/>
        </p:nvGrpSpPr>
        <p:grpSpPr>
          <a:xfrm flipH="1">
            <a:off x="4619025" y="962813"/>
            <a:ext cx="1154625" cy="430500"/>
            <a:chOff x="4042650" y="642025"/>
            <a:chExt cx="1154625" cy="430500"/>
          </a:xfrm>
        </p:grpSpPr>
        <p:sp>
          <p:nvSpPr>
            <p:cNvPr id="951" name="Google Shape;951;p7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7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3" name="Google Shape;953;p78"/>
          <p:cNvSpPr/>
          <p:nvPr/>
        </p:nvSpPr>
        <p:spPr>
          <a:xfrm flipH="1">
            <a:off x="5275650" y="379163"/>
            <a:ext cx="498000" cy="4305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78"/>
          <p:cNvSpPr txBox="1">
            <a:spLocks noGrp="1"/>
          </p:cNvSpPr>
          <p:nvPr>
            <p:ph type="title"/>
          </p:nvPr>
        </p:nvSpPr>
        <p:spPr>
          <a:xfrm>
            <a:off x="5497088" y="1502988"/>
            <a:ext cx="256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Monitoring</a:t>
            </a:r>
            <a:endParaRPr dirty="0"/>
          </a:p>
        </p:txBody>
      </p:sp>
      <p:sp>
        <p:nvSpPr>
          <p:cNvPr id="955" name="Google Shape;955;p78"/>
          <p:cNvSpPr txBox="1">
            <a:spLocks noGrp="1"/>
          </p:cNvSpPr>
          <p:nvPr>
            <p:ph type="subTitle" idx="1"/>
          </p:nvPr>
        </p:nvSpPr>
        <p:spPr>
          <a:xfrm>
            <a:off x="5497088" y="2214663"/>
            <a:ext cx="2807926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Monitoring in </a:t>
            </a:r>
            <a:r>
              <a:rPr lang="en-US" dirty="0" err="1"/>
              <a:t>MLOps</a:t>
            </a:r>
            <a:r>
              <a:rPr lang="en-US" dirty="0"/>
              <a:t> means continuously tracking a model’s performance, data, and system behavior to ensure it stays accurate, reliable, and fair in production</a:t>
            </a:r>
            <a:endParaRPr dirty="0"/>
          </a:p>
        </p:txBody>
      </p:sp>
      <p:grpSp>
        <p:nvGrpSpPr>
          <p:cNvPr id="956" name="Google Shape;956;p78"/>
          <p:cNvGrpSpPr/>
          <p:nvPr/>
        </p:nvGrpSpPr>
        <p:grpSpPr>
          <a:xfrm rot="5400000">
            <a:off x="131252" y="1089229"/>
            <a:ext cx="1163678" cy="63948"/>
            <a:chOff x="3779200" y="1371600"/>
            <a:chExt cx="1992600" cy="109500"/>
          </a:xfrm>
        </p:grpSpPr>
        <p:sp>
          <p:nvSpPr>
            <p:cNvPr id="957" name="Google Shape;957;p78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78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78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78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78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78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C7ECA507-7C32-EC61-4E5E-735E7DCD3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A8C1FC29-A5F0-7BC7-83CD-881DC07A0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A0A914-EF0D-F9A0-635A-CAD885085834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24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85"/>
          <p:cNvSpPr txBox="1">
            <a:spLocks noGrp="1"/>
          </p:cNvSpPr>
          <p:nvPr>
            <p:ph type="title"/>
          </p:nvPr>
        </p:nvSpPr>
        <p:spPr>
          <a:xfrm>
            <a:off x="591532" y="1494300"/>
            <a:ext cx="7960936" cy="21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How to Decide What to Monitor</a:t>
            </a:r>
            <a:endParaRPr dirty="0"/>
          </a:p>
        </p:txBody>
      </p: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C9D48CCD-28DC-4E04-B452-76B179EB2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13210337-276A-D106-FFF9-D18A09E5C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241E08-2FA0-185C-37A8-105DD5005749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25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76"/>
          <p:cNvSpPr/>
          <p:nvPr/>
        </p:nvSpPr>
        <p:spPr>
          <a:xfrm>
            <a:off x="1375450" y="1091100"/>
            <a:ext cx="3042000" cy="29613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76"/>
          <p:cNvSpPr/>
          <p:nvPr/>
        </p:nvSpPr>
        <p:spPr>
          <a:xfrm>
            <a:off x="4726550" y="1091100"/>
            <a:ext cx="3042000" cy="29613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76"/>
          <p:cNvSpPr txBox="1">
            <a:spLocks noGrp="1"/>
          </p:cNvSpPr>
          <p:nvPr>
            <p:ph type="title"/>
          </p:nvPr>
        </p:nvSpPr>
        <p:spPr>
          <a:xfrm>
            <a:off x="1643638" y="2112963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913" name="Google Shape;913;p76"/>
          <p:cNvSpPr txBox="1">
            <a:spLocks noGrp="1"/>
          </p:cNvSpPr>
          <p:nvPr>
            <p:ph type="title" idx="2"/>
          </p:nvPr>
        </p:nvSpPr>
        <p:spPr>
          <a:xfrm>
            <a:off x="4994750" y="2112963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914" name="Google Shape;914;p76"/>
          <p:cNvSpPr txBox="1">
            <a:spLocks noGrp="1"/>
          </p:cNvSpPr>
          <p:nvPr>
            <p:ph type="subTitle" idx="1"/>
          </p:nvPr>
        </p:nvSpPr>
        <p:spPr>
          <a:xfrm>
            <a:off x="4994747" y="2621735"/>
            <a:ext cx="25056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Brainstorm a few statics/metrics that will detect the problem</a:t>
            </a:r>
            <a:endParaRPr sz="1800" dirty="0"/>
          </a:p>
        </p:txBody>
      </p:sp>
      <p:sp>
        <p:nvSpPr>
          <p:cNvPr id="915" name="Google Shape;915;p76"/>
          <p:cNvSpPr txBox="1">
            <a:spLocks noGrp="1"/>
          </p:cNvSpPr>
          <p:nvPr>
            <p:ph type="subTitle" idx="3"/>
          </p:nvPr>
        </p:nvSpPr>
        <p:spPr>
          <a:xfrm>
            <a:off x="1685377" y="2367400"/>
            <a:ext cx="25056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Brainstorm the things that could go wrong</a:t>
            </a:r>
            <a:endParaRPr sz="1800" dirty="0"/>
          </a:p>
        </p:txBody>
      </p:sp>
      <p:grpSp>
        <p:nvGrpSpPr>
          <p:cNvPr id="922" name="Google Shape;922;p76"/>
          <p:cNvGrpSpPr/>
          <p:nvPr/>
        </p:nvGrpSpPr>
        <p:grpSpPr>
          <a:xfrm rot="10800000" flipH="1">
            <a:off x="1375452" y="1652799"/>
            <a:ext cx="2724785" cy="350705"/>
            <a:chOff x="198225" y="4390550"/>
            <a:chExt cx="3765075" cy="484600"/>
          </a:xfrm>
        </p:grpSpPr>
        <p:sp>
          <p:nvSpPr>
            <p:cNvPr id="923" name="Google Shape;923;p76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76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76"/>
          <p:cNvGrpSpPr/>
          <p:nvPr/>
        </p:nvGrpSpPr>
        <p:grpSpPr>
          <a:xfrm rot="10800000" flipH="1">
            <a:off x="4726552" y="1652799"/>
            <a:ext cx="2724785" cy="350705"/>
            <a:chOff x="198225" y="4390550"/>
            <a:chExt cx="3765075" cy="484600"/>
          </a:xfrm>
        </p:grpSpPr>
        <p:sp>
          <p:nvSpPr>
            <p:cNvPr id="926" name="Google Shape;926;p76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76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517E765F-9486-CD27-9440-63A6AE345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8E842B81-CC41-3F5C-9C12-56EFC490D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sp>
        <p:nvSpPr>
          <p:cNvPr id="6" name="Google Shape;3900;p121">
            <a:extLst>
              <a:ext uri="{FF2B5EF4-FFF2-40B4-BE49-F238E27FC236}">
                <a16:creationId xmlns:a16="http://schemas.microsoft.com/office/drawing/2014/main" id="{5678DFEF-D65C-78EF-E205-FE9C51B56384}"/>
              </a:ext>
            </a:extLst>
          </p:cNvPr>
          <p:cNvSpPr/>
          <p:nvPr/>
        </p:nvSpPr>
        <p:spPr>
          <a:xfrm>
            <a:off x="2689219" y="1333061"/>
            <a:ext cx="402802" cy="400451"/>
          </a:xfrm>
          <a:custGeom>
            <a:avLst/>
            <a:gdLst/>
            <a:ahLst/>
            <a:cxnLst/>
            <a:rect l="l" t="t" r="r" b="b"/>
            <a:pathLst>
              <a:path w="20559" h="20439" extrusionOk="0">
                <a:moveTo>
                  <a:pt x="10281" y="815"/>
                </a:moveTo>
                <a:cubicBezTo>
                  <a:pt x="10642" y="815"/>
                  <a:pt x="10944" y="1086"/>
                  <a:pt x="10944" y="1447"/>
                </a:cubicBezTo>
                <a:cubicBezTo>
                  <a:pt x="10944" y="1840"/>
                  <a:pt x="10642" y="2110"/>
                  <a:pt x="10281" y="2110"/>
                </a:cubicBezTo>
                <a:cubicBezTo>
                  <a:pt x="9919" y="2110"/>
                  <a:pt x="9617" y="1840"/>
                  <a:pt x="9617" y="1447"/>
                </a:cubicBezTo>
                <a:cubicBezTo>
                  <a:pt x="9617" y="1086"/>
                  <a:pt x="9919" y="815"/>
                  <a:pt x="10281" y="815"/>
                </a:cubicBezTo>
                <a:close/>
                <a:moveTo>
                  <a:pt x="2713" y="1387"/>
                </a:moveTo>
                <a:cubicBezTo>
                  <a:pt x="3075" y="1387"/>
                  <a:pt x="3376" y="1688"/>
                  <a:pt x="3376" y="2050"/>
                </a:cubicBezTo>
                <a:cubicBezTo>
                  <a:pt x="3376" y="2412"/>
                  <a:pt x="3075" y="2713"/>
                  <a:pt x="2713" y="2713"/>
                </a:cubicBezTo>
                <a:cubicBezTo>
                  <a:pt x="2351" y="2713"/>
                  <a:pt x="2050" y="2412"/>
                  <a:pt x="2050" y="2050"/>
                </a:cubicBezTo>
                <a:cubicBezTo>
                  <a:pt x="2050" y="1688"/>
                  <a:pt x="2351" y="1387"/>
                  <a:pt x="2713" y="1387"/>
                </a:cubicBezTo>
                <a:close/>
                <a:moveTo>
                  <a:pt x="17817" y="1387"/>
                </a:moveTo>
                <a:cubicBezTo>
                  <a:pt x="18208" y="1387"/>
                  <a:pt x="18480" y="1688"/>
                  <a:pt x="18480" y="2050"/>
                </a:cubicBezTo>
                <a:cubicBezTo>
                  <a:pt x="18480" y="2412"/>
                  <a:pt x="18208" y="2713"/>
                  <a:pt x="17817" y="2713"/>
                </a:cubicBezTo>
                <a:cubicBezTo>
                  <a:pt x="17455" y="2713"/>
                  <a:pt x="17183" y="2412"/>
                  <a:pt x="17183" y="2050"/>
                </a:cubicBezTo>
                <a:cubicBezTo>
                  <a:pt x="17183" y="1688"/>
                  <a:pt x="17455" y="1387"/>
                  <a:pt x="17817" y="1387"/>
                </a:cubicBezTo>
                <a:close/>
                <a:moveTo>
                  <a:pt x="6391" y="5909"/>
                </a:moveTo>
                <a:cubicBezTo>
                  <a:pt x="6150" y="6121"/>
                  <a:pt x="5940" y="6331"/>
                  <a:pt x="5728" y="6572"/>
                </a:cubicBezTo>
                <a:cubicBezTo>
                  <a:pt x="4915" y="7597"/>
                  <a:pt x="4461" y="8894"/>
                  <a:pt x="4461" y="10221"/>
                </a:cubicBezTo>
                <a:cubicBezTo>
                  <a:pt x="4461" y="11547"/>
                  <a:pt x="4915" y="12842"/>
                  <a:pt x="5728" y="13867"/>
                </a:cubicBezTo>
                <a:cubicBezTo>
                  <a:pt x="5940" y="14108"/>
                  <a:pt x="6150" y="14320"/>
                  <a:pt x="6391" y="14530"/>
                </a:cubicBezTo>
                <a:cubicBezTo>
                  <a:pt x="4312" y="13867"/>
                  <a:pt x="2472" y="12661"/>
                  <a:pt x="1177" y="11033"/>
                </a:cubicBezTo>
                <a:cubicBezTo>
                  <a:pt x="904" y="10672"/>
                  <a:pt x="784" y="10430"/>
                  <a:pt x="784" y="10221"/>
                </a:cubicBezTo>
                <a:cubicBezTo>
                  <a:pt x="784" y="10008"/>
                  <a:pt x="904" y="9767"/>
                  <a:pt x="1177" y="9405"/>
                </a:cubicBezTo>
                <a:cubicBezTo>
                  <a:pt x="2472" y="7778"/>
                  <a:pt x="4312" y="6572"/>
                  <a:pt x="6391" y="5909"/>
                </a:cubicBezTo>
                <a:close/>
                <a:moveTo>
                  <a:pt x="10281" y="5306"/>
                </a:moveTo>
                <a:cubicBezTo>
                  <a:pt x="10671" y="5306"/>
                  <a:pt x="11064" y="5306"/>
                  <a:pt x="11455" y="5337"/>
                </a:cubicBezTo>
                <a:cubicBezTo>
                  <a:pt x="13083" y="5728"/>
                  <a:pt x="14441" y="6965"/>
                  <a:pt x="15012" y="8532"/>
                </a:cubicBezTo>
                <a:cubicBezTo>
                  <a:pt x="15072" y="8713"/>
                  <a:pt x="15224" y="8803"/>
                  <a:pt x="15374" y="8803"/>
                </a:cubicBezTo>
                <a:lnTo>
                  <a:pt x="15526" y="8803"/>
                </a:lnTo>
                <a:cubicBezTo>
                  <a:pt x="15736" y="8713"/>
                  <a:pt x="15827" y="8501"/>
                  <a:pt x="15767" y="8291"/>
                </a:cubicBezTo>
                <a:cubicBezTo>
                  <a:pt x="15434" y="7387"/>
                  <a:pt x="14892" y="6543"/>
                  <a:pt x="14168" y="5909"/>
                </a:cubicBezTo>
                <a:lnTo>
                  <a:pt x="14168" y="5909"/>
                </a:lnTo>
                <a:cubicBezTo>
                  <a:pt x="16249" y="6572"/>
                  <a:pt x="18087" y="7778"/>
                  <a:pt x="19353" y="9405"/>
                </a:cubicBezTo>
                <a:cubicBezTo>
                  <a:pt x="19655" y="9767"/>
                  <a:pt x="19775" y="10008"/>
                  <a:pt x="19775" y="10221"/>
                </a:cubicBezTo>
                <a:cubicBezTo>
                  <a:pt x="19775" y="10430"/>
                  <a:pt x="19655" y="10672"/>
                  <a:pt x="19353" y="11033"/>
                </a:cubicBezTo>
                <a:cubicBezTo>
                  <a:pt x="18087" y="12661"/>
                  <a:pt x="16249" y="13867"/>
                  <a:pt x="14168" y="14530"/>
                </a:cubicBezTo>
                <a:cubicBezTo>
                  <a:pt x="14892" y="13898"/>
                  <a:pt x="15434" y="13054"/>
                  <a:pt x="15767" y="12150"/>
                </a:cubicBezTo>
                <a:cubicBezTo>
                  <a:pt x="15827" y="11938"/>
                  <a:pt x="15736" y="11728"/>
                  <a:pt x="15526" y="11636"/>
                </a:cubicBezTo>
                <a:cubicBezTo>
                  <a:pt x="15483" y="11624"/>
                  <a:pt x="15439" y="11618"/>
                  <a:pt x="15395" y="11618"/>
                </a:cubicBezTo>
                <a:cubicBezTo>
                  <a:pt x="15223" y="11618"/>
                  <a:pt x="15060" y="11710"/>
                  <a:pt x="15012" y="11877"/>
                </a:cubicBezTo>
                <a:cubicBezTo>
                  <a:pt x="14441" y="13476"/>
                  <a:pt x="13083" y="14711"/>
                  <a:pt x="11455" y="15104"/>
                </a:cubicBezTo>
                <a:cubicBezTo>
                  <a:pt x="11064" y="15133"/>
                  <a:pt x="10671" y="15133"/>
                  <a:pt x="10281" y="15133"/>
                </a:cubicBezTo>
                <a:cubicBezTo>
                  <a:pt x="9888" y="15133"/>
                  <a:pt x="9497" y="15133"/>
                  <a:pt x="9104" y="15104"/>
                </a:cubicBezTo>
                <a:cubicBezTo>
                  <a:pt x="6844" y="14561"/>
                  <a:pt x="5277" y="12541"/>
                  <a:pt x="5277" y="10221"/>
                </a:cubicBezTo>
                <a:cubicBezTo>
                  <a:pt x="5277" y="7898"/>
                  <a:pt x="6844" y="5880"/>
                  <a:pt x="9104" y="5337"/>
                </a:cubicBezTo>
                <a:cubicBezTo>
                  <a:pt x="9497" y="5306"/>
                  <a:pt x="9888" y="5306"/>
                  <a:pt x="10281" y="5306"/>
                </a:cubicBezTo>
                <a:close/>
                <a:moveTo>
                  <a:pt x="2713" y="17725"/>
                </a:moveTo>
                <a:cubicBezTo>
                  <a:pt x="3075" y="17725"/>
                  <a:pt x="3376" y="18027"/>
                  <a:pt x="3376" y="18389"/>
                </a:cubicBezTo>
                <a:cubicBezTo>
                  <a:pt x="3376" y="18750"/>
                  <a:pt x="3075" y="19052"/>
                  <a:pt x="2713" y="19052"/>
                </a:cubicBezTo>
                <a:cubicBezTo>
                  <a:pt x="2351" y="19052"/>
                  <a:pt x="2050" y="18750"/>
                  <a:pt x="2050" y="18389"/>
                </a:cubicBezTo>
                <a:cubicBezTo>
                  <a:pt x="2050" y="18027"/>
                  <a:pt x="2351" y="17725"/>
                  <a:pt x="2713" y="17725"/>
                </a:cubicBezTo>
                <a:close/>
                <a:moveTo>
                  <a:pt x="17817" y="17725"/>
                </a:moveTo>
                <a:cubicBezTo>
                  <a:pt x="18208" y="17725"/>
                  <a:pt x="18480" y="18027"/>
                  <a:pt x="18480" y="18389"/>
                </a:cubicBezTo>
                <a:cubicBezTo>
                  <a:pt x="18480" y="18750"/>
                  <a:pt x="18208" y="19052"/>
                  <a:pt x="17817" y="19052"/>
                </a:cubicBezTo>
                <a:cubicBezTo>
                  <a:pt x="17455" y="19052"/>
                  <a:pt x="17183" y="18750"/>
                  <a:pt x="17183" y="18389"/>
                </a:cubicBezTo>
                <a:cubicBezTo>
                  <a:pt x="17183" y="18027"/>
                  <a:pt x="17455" y="17725"/>
                  <a:pt x="17817" y="17725"/>
                </a:cubicBezTo>
                <a:close/>
                <a:moveTo>
                  <a:pt x="10281" y="18328"/>
                </a:moveTo>
                <a:cubicBezTo>
                  <a:pt x="10642" y="18328"/>
                  <a:pt x="10944" y="18601"/>
                  <a:pt x="10944" y="18963"/>
                </a:cubicBezTo>
                <a:cubicBezTo>
                  <a:pt x="10944" y="19353"/>
                  <a:pt x="10642" y="19626"/>
                  <a:pt x="10281" y="19626"/>
                </a:cubicBezTo>
                <a:cubicBezTo>
                  <a:pt x="9919" y="19626"/>
                  <a:pt x="9617" y="19353"/>
                  <a:pt x="9617" y="18963"/>
                </a:cubicBezTo>
                <a:cubicBezTo>
                  <a:pt x="9617" y="18601"/>
                  <a:pt x="9919" y="18328"/>
                  <a:pt x="10281" y="18328"/>
                </a:cubicBezTo>
                <a:close/>
                <a:moveTo>
                  <a:pt x="10281" y="0"/>
                </a:moveTo>
                <a:cubicBezTo>
                  <a:pt x="9466" y="0"/>
                  <a:pt x="8802" y="663"/>
                  <a:pt x="8802" y="1447"/>
                </a:cubicBezTo>
                <a:cubicBezTo>
                  <a:pt x="8802" y="2142"/>
                  <a:pt x="9256" y="2684"/>
                  <a:pt x="9888" y="2865"/>
                </a:cubicBezTo>
                <a:lnTo>
                  <a:pt x="9888" y="4493"/>
                </a:lnTo>
                <a:cubicBezTo>
                  <a:pt x="8653" y="4522"/>
                  <a:pt x="7447" y="4734"/>
                  <a:pt x="6302" y="5096"/>
                </a:cubicBezTo>
                <a:lnTo>
                  <a:pt x="6302" y="2050"/>
                </a:lnTo>
                <a:cubicBezTo>
                  <a:pt x="6302" y="1840"/>
                  <a:pt x="6121" y="1659"/>
                  <a:pt x="5908" y="1659"/>
                </a:cubicBezTo>
                <a:lnTo>
                  <a:pt x="4131" y="1659"/>
                </a:lnTo>
                <a:cubicBezTo>
                  <a:pt x="3950" y="1025"/>
                  <a:pt x="3376" y="574"/>
                  <a:pt x="2713" y="574"/>
                </a:cubicBezTo>
                <a:cubicBezTo>
                  <a:pt x="1929" y="574"/>
                  <a:pt x="1266" y="1237"/>
                  <a:pt x="1266" y="2050"/>
                </a:cubicBezTo>
                <a:cubicBezTo>
                  <a:pt x="1266" y="2865"/>
                  <a:pt x="1929" y="3528"/>
                  <a:pt x="2713" y="3528"/>
                </a:cubicBezTo>
                <a:cubicBezTo>
                  <a:pt x="3376" y="3528"/>
                  <a:pt x="3950" y="3075"/>
                  <a:pt x="4131" y="2443"/>
                </a:cubicBezTo>
                <a:lnTo>
                  <a:pt x="5486" y="2443"/>
                </a:lnTo>
                <a:lnTo>
                  <a:pt x="5486" y="5366"/>
                </a:lnTo>
                <a:cubicBezTo>
                  <a:pt x="5306" y="5426"/>
                  <a:pt x="5096" y="5518"/>
                  <a:pt x="4915" y="5578"/>
                </a:cubicBezTo>
                <a:cubicBezTo>
                  <a:pt x="3166" y="6362"/>
                  <a:pt x="1688" y="7476"/>
                  <a:pt x="543" y="8923"/>
                </a:cubicBezTo>
                <a:cubicBezTo>
                  <a:pt x="152" y="9405"/>
                  <a:pt x="0" y="9799"/>
                  <a:pt x="0" y="10221"/>
                </a:cubicBezTo>
                <a:cubicBezTo>
                  <a:pt x="0" y="10643"/>
                  <a:pt x="152" y="11033"/>
                  <a:pt x="543" y="11516"/>
                </a:cubicBezTo>
                <a:cubicBezTo>
                  <a:pt x="1688" y="12963"/>
                  <a:pt x="3166" y="14079"/>
                  <a:pt x="4915" y="14863"/>
                </a:cubicBezTo>
                <a:cubicBezTo>
                  <a:pt x="5096" y="14923"/>
                  <a:pt x="5306" y="15012"/>
                  <a:pt x="5486" y="15073"/>
                </a:cubicBezTo>
                <a:lnTo>
                  <a:pt x="5486" y="17998"/>
                </a:lnTo>
                <a:lnTo>
                  <a:pt x="4131" y="17998"/>
                </a:lnTo>
                <a:cubicBezTo>
                  <a:pt x="3950" y="17364"/>
                  <a:pt x="3376" y="16913"/>
                  <a:pt x="2713" y="16913"/>
                </a:cubicBezTo>
                <a:cubicBezTo>
                  <a:pt x="1929" y="16913"/>
                  <a:pt x="1266" y="17576"/>
                  <a:pt x="1266" y="18389"/>
                </a:cubicBezTo>
                <a:cubicBezTo>
                  <a:pt x="1266" y="19204"/>
                  <a:pt x="1929" y="19867"/>
                  <a:pt x="2713" y="19867"/>
                </a:cubicBezTo>
                <a:cubicBezTo>
                  <a:pt x="3376" y="19867"/>
                  <a:pt x="3950" y="19414"/>
                  <a:pt x="4131" y="18782"/>
                </a:cubicBezTo>
                <a:lnTo>
                  <a:pt x="5908" y="18782"/>
                </a:lnTo>
                <a:cubicBezTo>
                  <a:pt x="6121" y="18782"/>
                  <a:pt x="6302" y="18601"/>
                  <a:pt x="6302" y="18389"/>
                </a:cubicBezTo>
                <a:lnTo>
                  <a:pt x="6302" y="15345"/>
                </a:lnTo>
                <a:cubicBezTo>
                  <a:pt x="7447" y="15707"/>
                  <a:pt x="8653" y="15917"/>
                  <a:pt x="9888" y="15948"/>
                </a:cubicBezTo>
                <a:lnTo>
                  <a:pt x="9888" y="17576"/>
                </a:lnTo>
                <a:cubicBezTo>
                  <a:pt x="9256" y="17757"/>
                  <a:pt x="8802" y="18299"/>
                  <a:pt x="8802" y="18963"/>
                </a:cubicBezTo>
                <a:cubicBezTo>
                  <a:pt x="8802" y="19775"/>
                  <a:pt x="9466" y="20438"/>
                  <a:pt x="10281" y="20438"/>
                </a:cubicBezTo>
                <a:cubicBezTo>
                  <a:pt x="11093" y="20438"/>
                  <a:pt x="11728" y="19775"/>
                  <a:pt x="11728" y="18963"/>
                </a:cubicBezTo>
                <a:cubicBezTo>
                  <a:pt x="11728" y="18299"/>
                  <a:pt x="11306" y="17757"/>
                  <a:pt x="10671" y="17576"/>
                </a:cubicBezTo>
                <a:lnTo>
                  <a:pt x="10671" y="15948"/>
                </a:lnTo>
                <a:cubicBezTo>
                  <a:pt x="11908" y="15917"/>
                  <a:pt x="13114" y="15707"/>
                  <a:pt x="14260" y="15345"/>
                </a:cubicBezTo>
                <a:lnTo>
                  <a:pt x="14260" y="18389"/>
                </a:lnTo>
                <a:cubicBezTo>
                  <a:pt x="14260" y="18601"/>
                  <a:pt x="14441" y="18782"/>
                  <a:pt x="14650" y="18782"/>
                </a:cubicBezTo>
                <a:lnTo>
                  <a:pt x="16430" y="18782"/>
                </a:lnTo>
                <a:cubicBezTo>
                  <a:pt x="16611" y="19414"/>
                  <a:pt x="17154" y="19867"/>
                  <a:pt x="17817" y="19867"/>
                </a:cubicBezTo>
                <a:cubicBezTo>
                  <a:pt x="18630" y="19867"/>
                  <a:pt x="19293" y="19204"/>
                  <a:pt x="19293" y="18389"/>
                </a:cubicBezTo>
                <a:cubicBezTo>
                  <a:pt x="19293" y="17576"/>
                  <a:pt x="18630" y="16913"/>
                  <a:pt x="17817" y="16913"/>
                </a:cubicBezTo>
                <a:cubicBezTo>
                  <a:pt x="17154" y="16913"/>
                  <a:pt x="16611" y="17364"/>
                  <a:pt x="16430" y="17998"/>
                </a:cubicBezTo>
                <a:lnTo>
                  <a:pt x="15044" y="17998"/>
                </a:lnTo>
                <a:lnTo>
                  <a:pt x="15044" y="15073"/>
                </a:lnTo>
                <a:cubicBezTo>
                  <a:pt x="15253" y="15012"/>
                  <a:pt x="15434" y="14923"/>
                  <a:pt x="15646" y="14863"/>
                </a:cubicBezTo>
                <a:cubicBezTo>
                  <a:pt x="17395" y="14079"/>
                  <a:pt x="18871" y="12963"/>
                  <a:pt x="19987" y="11516"/>
                </a:cubicBezTo>
                <a:cubicBezTo>
                  <a:pt x="20409" y="11033"/>
                  <a:pt x="20559" y="10643"/>
                  <a:pt x="20559" y="10221"/>
                </a:cubicBezTo>
                <a:cubicBezTo>
                  <a:pt x="20559" y="9799"/>
                  <a:pt x="20409" y="9405"/>
                  <a:pt x="19987" y="8923"/>
                </a:cubicBezTo>
                <a:cubicBezTo>
                  <a:pt x="18871" y="7476"/>
                  <a:pt x="17395" y="6362"/>
                  <a:pt x="15646" y="5578"/>
                </a:cubicBezTo>
                <a:cubicBezTo>
                  <a:pt x="15434" y="5518"/>
                  <a:pt x="15253" y="5426"/>
                  <a:pt x="15044" y="5366"/>
                </a:cubicBezTo>
                <a:lnTo>
                  <a:pt x="15044" y="2443"/>
                </a:lnTo>
                <a:lnTo>
                  <a:pt x="16430" y="2443"/>
                </a:lnTo>
                <a:cubicBezTo>
                  <a:pt x="16611" y="3075"/>
                  <a:pt x="17154" y="3528"/>
                  <a:pt x="17817" y="3528"/>
                </a:cubicBezTo>
                <a:cubicBezTo>
                  <a:pt x="18630" y="3528"/>
                  <a:pt x="19293" y="2865"/>
                  <a:pt x="19293" y="2050"/>
                </a:cubicBezTo>
                <a:cubicBezTo>
                  <a:pt x="19293" y="1237"/>
                  <a:pt x="18630" y="574"/>
                  <a:pt x="17817" y="574"/>
                </a:cubicBezTo>
                <a:cubicBezTo>
                  <a:pt x="17154" y="574"/>
                  <a:pt x="16611" y="1025"/>
                  <a:pt x="16430" y="1659"/>
                </a:cubicBezTo>
                <a:lnTo>
                  <a:pt x="14650" y="1659"/>
                </a:lnTo>
                <a:cubicBezTo>
                  <a:pt x="14441" y="1659"/>
                  <a:pt x="14260" y="1840"/>
                  <a:pt x="14260" y="2050"/>
                </a:cubicBezTo>
                <a:lnTo>
                  <a:pt x="14260" y="5096"/>
                </a:lnTo>
                <a:cubicBezTo>
                  <a:pt x="13114" y="4734"/>
                  <a:pt x="11908" y="4522"/>
                  <a:pt x="10671" y="4493"/>
                </a:cubicBezTo>
                <a:lnTo>
                  <a:pt x="10671" y="2865"/>
                </a:lnTo>
                <a:cubicBezTo>
                  <a:pt x="11306" y="2684"/>
                  <a:pt x="11728" y="2142"/>
                  <a:pt x="11728" y="1447"/>
                </a:cubicBezTo>
                <a:cubicBezTo>
                  <a:pt x="11728" y="663"/>
                  <a:pt x="11093" y="0"/>
                  <a:pt x="102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3914;p121">
            <a:extLst>
              <a:ext uri="{FF2B5EF4-FFF2-40B4-BE49-F238E27FC236}">
                <a16:creationId xmlns:a16="http://schemas.microsoft.com/office/drawing/2014/main" id="{2D0F320D-CF79-188B-96B3-7515F86E580A}"/>
              </a:ext>
            </a:extLst>
          </p:cNvPr>
          <p:cNvSpPr/>
          <p:nvPr/>
        </p:nvSpPr>
        <p:spPr>
          <a:xfrm>
            <a:off x="6073027" y="1333061"/>
            <a:ext cx="349040" cy="402802"/>
          </a:xfrm>
          <a:custGeom>
            <a:avLst/>
            <a:gdLst/>
            <a:ahLst/>
            <a:cxnLst/>
            <a:rect l="l" t="t" r="r" b="b"/>
            <a:pathLst>
              <a:path w="17815" h="20559" extrusionOk="0">
                <a:moveTo>
                  <a:pt x="5501" y="4975"/>
                </a:moveTo>
                <a:cubicBezTo>
                  <a:pt x="5659" y="4975"/>
                  <a:pt x="5817" y="5035"/>
                  <a:pt x="5938" y="5156"/>
                </a:cubicBezTo>
                <a:cubicBezTo>
                  <a:pt x="6058" y="5277"/>
                  <a:pt x="6118" y="5426"/>
                  <a:pt x="6118" y="5607"/>
                </a:cubicBezTo>
                <a:cubicBezTo>
                  <a:pt x="6118" y="5759"/>
                  <a:pt x="6058" y="5908"/>
                  <a:pt x="5938" y="6029"/>
                </a:cubicBezTo>
                <a:cubicBezTo>
                  <a:pt x="5817" y="6150"/>
                  <a:pt x="5659" y="6210"/>
                  <a:pt x="5501" y="6210"/>
                </a:cubicBezTo>
                <a:cubicBezTo>
                  <a:pt x="5343" y="6210"/>
                  <a:pt x="5185" y="6150"/>
                  <a:pt x="5065" y="6029"/>
                </a:cubicBezTo>
                <a:cubicBezTo>
                  <a:pt x="4944" y="5908"/>
                  <a:pt x="4852" y="5759"/>
                  <a:pt x="4852" y="5607"/>
                </a:cubicBezTo>
                <a:cubicBezTo>
                  <a:pt x="4852" y="5426"/>
                  <a:pt x="4944" y="5277"/>
                  <a:pt x="5065" y="5156"/>
                </a:cubicBezTo>
                <a:cubicBezTo>
                  <a:pt x="5185" y="5035"/>
                  <a:pt x="5343" y="4975"/>
                  <a:pt x="5501" y="4975"/>
                </a:cubicBezTo>
                <a:close/>
                <a:moveTo>
                  <a:pt x="5185" y="9646"/>
                </a:moveTo>
                <a:cubicBezTo>
                  <a:pt x="5516" y="9646"/>
                  <a:pt x="5788" y="9948"/>
                  <a:pt x="5788" y="10281"/>
                </a:cubicBezTo>
                <a:cubicBezTo>
                  <a:pt x="5788" y="10611"/>
                  <a:pt x="5516" y="10912"/>
                  <a:pt x="5185" y="10912"/>
                </a:cubicBezTo>
                <a:cubicBezTo>
                  <a:pt x="4823" y="10912"/>
                  <a:pt x="4551" y="10611"/>
                  <a:pt x="4551" y="10281"/>
                </a:cubicBezTo>
                <a:cubicBezTo>
                  <a:pt x="4551" y="9948"/>
                  <a:pt x="4823" y="9646"/>
                  <a:pt x="5185" y="9646"/>
                </a:cubicBezTo>
                <a:close/>
                <a:moveTo>
                  <a:pt x="5501" y="14349"/>
                </a:moveTo>
                <a:cubicBezTo>
                  <a:pt x="5659" y="14349"/>
                  <a:pt x="5817" y="14409"/>
                  <a:pt x="5938" y="14530"/>
                </a:cubicBezTo>
                <a:cubicBezTo>
                  <a:pt x="6058" y="14650"/>
                  <a:pt x="6118" y="14802"/>
                  <a:pt x="6118" y="14952"/>
                </a:cubicBezTo>
                <a:cubicBezTo>
                  <a:pt x="6118" y="15133"/>
                  <a:pt x="6058" y="15285"/>
                  <a:pt x="5938" y="15405"/>
                </a:cubicBezTo>
                <a:cubicBezTo>
                  <a:pt x="5817" y="15526"/>
                  <a:pt x="5659" y="15586"/>
                  <a:pt x="5501" y="15586"/>
                </a:cubicBezTo>
                <a:cubicBezTo>
                  <a:pt x="5343" y="15586"/>
                  <a:pt x="5185" y="15526"/>
                  <a:pt x="5065" y="15405"/>
                </a:cubicBezTo>
                <a:cubicBezTo>
                  <a:pt x="4944" y="15285"/>
                  <a:pt x="4852" y="15133"/>
                  <a:pt x="4852" y="14952"/>
                </a:cubicBezTo>
                <a:cubicBezTo>
                  <a:pt x="4852" y="14802"/>
                  <a:pt x="4944" y="14650"/>
                  <a:pt x="5065" y="14530"/>
                </a:cubicBezTo>
                <a:cubicBezTo>
                  <a:pt x="5185" y="14409"/>
                  <a:pt x="5343" y="14349"/>
                  <a:pt x="5501" y="14349"/>
                </a:cubicBezTo>
                <a:close/>
                <a:moveTo>
                  <a:pt x="14137" y="4674"/>
                </a:moveTo>
                <a:lnTo>
                  <a:pt x="15073" y="5578"/>
                </a:lnTo>
                <a:lnTo>
                  <a:pt x="15073" y="14983"/>
                </a:lnTo>
                <a:lnTo>
                  <a:pt x="14137" y="15888"/>
                </a:lnTo>
                <a:lnTo>
                  <a:pt x="9856" y="15888"/>
                </a:lnTo>
                <a:lnTo>
                  <a:pt x="9856" y="14711"/>
                </a:lnTo>
                <a:lnTo>
                  <a:pt x="13474" y="14711"/>
                </a:lnTo>
                <a:cubicBezTo>
                  <a:pt x="13715" y="14711"/>
                  <a:pt x="13896" y="14530"/>
                  <a:pt x="13896" y="14289"/>
                </a:cubicBezTo>
                <a:lnTo>
                  <a:pt x="13896" y="12089"/>
                </a:lnTo>
                <a:cubicBezTo>
                  <a:pt x="13896" y="11848"/>
                  <a:pt x="13715" y="11667"/>
                  <a:pt x="13474" y="11667"/>
                </a:cubicBezTo>
                <a:cubicBezTo>
                  <a:pt x="13264" y="11667"/>
                  <a:pt x="13083" y="11848"/>
                  <a:pt x="13083" y="12089"/>
                </a:cubicBezTo>
                <a:lnTo>
                  <a:pt x="13083" y="13898"/>
                </a:lnTo>
                <a:lnTo>
                  <a:pt x="9856" y="13898"/>
                </a:lnTo>
                <a:lnTo>
                  <a:pt x="9856" y="6663"/>
                </a:lnTo>
                <a:lnTo>
                  <a:pt x="13083" y="6663"/>
                </a:lnTo>
                <a:lnTo>
                  <a:pt x="13083" y="8472"/>
                </a:lnTo>
                <a:cubicBezTo>
                  <a:pt x="13083" y="8682"/>
                  <a:pt x="13264" y="8863"/>
                  <a:pt x="13474" y="8863"/>
                </a:cubicBezTo>
                <a:cubicBezTo>
                  <a:pt x="13715" y="8863"/>
                  <a:pt x="13896" y="8682"/>
                  <a:pt x="13896" y="8472"/>
                </a:cubicBezTo>
                <a:lnTo>
                  <a:pt x="13896" y="6270"/>
                </a:lnTo>
                <a:cubicBezTo>
                  <a:pt x="13896" y="6029"/>
                  <a:pt x="13715" y="5848"/>
                  <a:pt x="13474" y="5848"/>
                </a:cubicBezTo>
                <a:lnTo>
                  <a:pt x="9856" y="5848"/>
                </a:lnTo>
                <a:lnTo>
                  <a:pt x="9856" y="4674"/>
                </a:lnTo>
                <a:close/>
                <a:moveTo>
                  <a:pt x="7445" y="784"/>
                </a:moveTo>
                <a:cubicBezTo>
                  <a:pt x="8320" y="784"/>
                  <a:pt x="9073" y="1539"/>
                  <a:pt x="9073" y="2412"/>
                </a:cubicBezTo>
                <a:lnTo>
                  <a:pt x="9073" y="7355"/>
                </a:lnTo>
                <a:lnTo>
                  <a:pt x="7807" y="7355"/>
                </a:lnTo>
                <a:lnTo>
                  <a:pt x="6753" y="6270"/>
                </a:lnTo>
                <a:cubicBezTo>
                  <a:pt x="6842" y="6060"/>
                  <a:pt x="6902" y="5848"/>
                  <a:pt x="6902" y="5607"/>
                </a:cubicBezTo>
                <a:cubicBezTo>
                  <a:pt x="6902" y="5216"/>
                  <a:pt x="6782" y="4855"/>
                  <a:pt x="6511" y="4582"/>
                </a:cubicBezTo>
                <a:cubicBezTo>
                  <a:pt x="6225" y="4311"/>
                  <a:pt x="5855" y="4175"/>
                  <a:pt x="5489" y="4175"/>
                </a:cubicBezTo>
                <a:cubicBezTo>
                  <a:pt x="5124" y="4175"/>
                  <a:pt x="4762" y="4311"/>
                  <a:pt x="4491" y="4582"/>
                </a:cubicBezTo>
                <a:cubicBezTo>
                  <a:pt x="4220" y="4855"/>
                  <a:pt x="4069" y="5216"/>
                  <a:pt x="4069" y="5607"/>
                </a:cubicBezTo>
                <a:cubicBezTo>
                  <a:pt x="4069" y="5969"/>
                  <a:pt x="4220" y="6330"/>
                  <a:pt x="4491" y="6603"/>
                </a:cubicBezTo>
                <a:cubicBezTo>
                  <a:pt x="4763" y="6873"/>
                  <a:pt x="5125" y="7025"/>
                  <a:pt x="5487" y="7025"/>
                </a:cubicBezTo>
                <a:cubicBezTo>
                  <a:pt x="5728" y="7025"/>
                  <a:pt x="5969" y="6965"/>
                  <a:pt x="6179" y="6844"/>
                </a:cubicBezTo>
                <a:lnTo>
                  <a:pt x="7356" y="8019"/>
                </a:lnTo>
                <a:cubicBezTo>
                  <a:pt x="7445" y="8110"/>
                  <a:pt x="7536" y="8139"/>
                  <a:pt x="7657" y="8139"/>
                </a:cubicBezTo>
                <a:lnTo>
                  <a:pt x="9073" y="8139"/>
                </a:lnTo>
                <a:lnTo>
                  <a:pt x="9073" y="9887"/>
                </a:lnTo>
                <a:lnTo>
                  <a:pt x="6540" y="9887"/>
                </a:lnTo>
                <a:cubicBezTo>
                  <a:pt x="6360" y="9285"/>
                  <a:pt x="5817" y="8863"/>
                  <a:pt x="5185" y="8863"/>
                </a:cubicBezTo>
                <a:cubicBezTo>
                  <a:pt x="4401" y="8863"/>
                  <a:pt x="3738" y="9497"/>
                  <a:pt x="3738" y="10281"/>
                </a:cubicBezTo>
                <a:cubicBezTo>
                  <a:pt x="3738" y="11064"/>
                  <a:pt x="4401" y="11696"/>
                  <a:pt x="5185" y="11696"/>
                </a:cubicBezTo>
                <a:cubicBezTo>
                  <a:pt x="5817" y="11696"/>
                  <a:pt x="6360" y="11274"/>
                  <a:pt x="6540" y="10671"/>
                </a:cubicBezTo>
                <a:lnTo>
                  <a:pt x="9073" y="10671"/>
                </a:lnTo>
                <a:lnTo>
                  <a:pt x="9073" y="12420"/>
                </a:lnTo>
                <a:lnTo>
                  <a:pt x="7626" y="12420"/>
                </a:lnTo>
                <a:cubicBezTo>
                  <a:pt x="7505" y="12420"/>
                  <a:pt x="7416" y="12451"/>
                  <a:pt x="7356" y="12511"/>
                </a:cubicBezTo>
                <a:lnTo>
                  <a:pt x="6179" y="13717"/>
                </a:lnTo>
                <a:cubicBezTo>
                  <a:pt x="5967" y="13599"/>
                  <a:pt x="5732" y="13541"/>
                  <a:pt x="5497" y="13541"/>
                </a:cubicBezTo>
                <a:cubicBezTo>
                  <a:pt x="5131" y="13541"/>
                  <a:pt x="4767" y="13682"/>
                  <a:pt x="4491" y="13958"/>
                </a:cubicBezTo>
                <a:cubicBezTo>
                  <a:pt x="4220" y="14228"/>
                  <a:pt x="4069" y="14590"/>
                  <a:pt x="4069" y="14952"/>
                </a:cubicBezTo>
                <a:cubicBezTo>
                  <a:pt x="4069" y="15345"/>
                  <a:pt x="4220" y="15707"/>
                  <a:pt x="4491" y="15977"/>
                </a:cubicBezTo>
                <a:cubicBezTo>
                  <a:pt x="4763" y="16249"/>
                  <a:pt x="5125" y="16399"/>
                  <a:pt x="5487" y="16399"/>
                </a:cubicBezTo>
                <a:cubicBezTo>
                  <a:pt x="5848" y="16399"/>
                  <a:pt x="6210" y="16249"/>
                  <a:pt x="6511" y="15977"/>
                </a:cubicBezTo>
                <a:cubicBezTo>
                  <a:pt x="6753" y="15707"/>
                  <a:pt x="6902" y="15345"/>
                  <a:pt x="6902" y="14952"/>
                </a:cubicBezTo>
                <a:cubicBezTo>
                  <a:pt x="6902" y="14711"/>
                  <a:pt x="6842" y="14501"/>
                  <a:pt x="6753" y="14289"/>
                </a:cubicBezTo>
                <a:lnTo>
                  <a:pt x="7807" y="13203"/>
                </a:lnTo>
                <a:lnTo>
                  <a:pt x="9073" y="13203"/>
                </a:lnTo>
                <a:lnTo>
                  <a:pt x="9073" y="18147"/>
                </a:lnTo>
                <a:cubicBezTo>
                  <a:pt x="9073" y="19023"/>
                  <a:pt x="8320" y="19775"/>
                  <a:pt x="7445" y="19775"/>
                </a:cubicBezTo>
                <a:cubicBezTo>
                  <a:pt x="6782" y="19775"/>
                  <a:pt x="6179" y="19353"/>
                  <a:pt x="5938" y="18750"/>
                </a:cubicBezTo>
                <a:cubicBezTo>
                  <a:pt x="6239" y="18721"/>
                  <a:pt x="6511" y="18629"/>
                  <a:pt x="6782" y="18509"/>
                </a:cubicBezTo>
                <a:cubicBezTo>
                  <a:pt x="7175" y="18299"/>
                  <a:pt x="7536" y="18058"/>
                  <a:pt x="7838" y="17756"/>
                </a:cubicBezTo>
                <a:cubicBezTo>
                  <a:pt x="8019" y="17605"/>
                  <a:pt x="7987" y="17334"/>
                  <a:pt x="7838" y="17183"/>
                </a:cubicBezTo>
                <a:cubicBezTo>
                  <a:pt x="7762" y="17108"/>
                  <a:pt x="7656" y="17070"/>
                  <a:pt x="7551" y="17070"/>
                </a:cubicBezTo>
                <a:cubicBezTo>
                  <a:pt x="7445" y="17070"/>
                  <a:pt x="7340" y="17108"/>
                  <a:pt x="7264" y="17183"/>
                </a:cubicBezTo>
                <a:cubicBezTo>
                  <a:pt x="7054" y="17424"/>
                  <a:pt x="6753" y="17636"/>
                  <a:pt x="6451" y="17756"/>
                </a:cubicBezTo>
                <a:cubicBezTo>
                  <a:pt x="6118" y="17906"/>
                  <a:pt x="5788" y="17998"/>
                  <a:pt x="5426" y="18027"/>
                </a:cubicBezTo>
                <a:cubicBezTo>
                  <a:pt x="3888" y="17998"/>
                  <a:pt x="2653" y="16732"/>
                  <a:pt x="2653" y="15193"/>
                </a:cubicBezTo>
                <a:cubicBezTo>
                  <a:pt x="2653" y="14711"/>
                  <a:pt x="2774" y="14228"/>
                  <a:pt x="3015" y="13806"/>
                </a:cubicBezTo>
                <a:cubicBezTo>
                  <a:pt x="3075" y="13717"/>
                  <a:pt x="3075" y="13597"/>
                  <a:pt x="3044" y="13476"/>
                </a:cubicBezTo>
                <a:cubicBezTo>
                  <a:pt x="2983" y="13384"/>
                  <a:pt x="2923" y="13295"/>
                  <a:pt x="2802" y="13235"/>
                </a:cubicBezTo>
                <a:cubicBezTo>
                  <a:pt x="1597" y="12752"/>
                  <a:pt x="813" y="11576"/>
                  <a:pt x="813" y="10281"/>
                </a:cubicBezTo>
                <a:cubicBezTo>
                  <a:pt x="813" y="8954"/>
                  <a:pt x="1597" y="7809"/>
                  <a:pt x="2802" y="7326"/>
                </a:cubicBezTo>
                <a:cubicBezTo>
                  <a:pt x="3044" y="7174"/>
                  <a:pt x="3104" y="6994"/>
                  <a:pt x="3015" y="6752"/>
                </a:cubicBezTo>
                <a:cubicBezTo>
                  <a:pt x="2774" y="6330"/>
                  <a:pt x="2653" y="5848"/>
                  <a:pt x="2653" y="5366"/>
                </a:cubicBezTo>
                <a:cubicBezTo>
                  <a:pt x="2653" y="3830"/>
                  <a:pt x="3888" y="2564"/>
                  <a:pt x="5426" y="2532"/>
                </a:cubicBezTo>
                <a:cubicBezTo>
                  <a:pt x="5788" y="2564"/>
                  <a:pt x="6118" y="2653"/>
                  <a:pt x="6451" y="2805"/>
                </a:cubicBezTo>
                <a:cubicBezTo>
                  <a:pt x="6753" y="2925"/>
                  <a:pt x="7054" y="3135"/>
                  <a:pt x="7264" y="3376"/>
                </a:cubicBezTo>
                <a:cubicBezTo>
                  <a:pt x="7356" y="3468"/>
                  <a:pt x="7445" y="3497"/>
                  <a:pt x="7565" y="3497"/>
                </a:cubicBezTo>
                <a:cubicBezTo>
                  <a:pt x="7657" y="3497"/>
                  <a:pt x="7778" y="3468"/>
                  <a:pt x="7838" y="3376"/>
                </a:cubicBezTo>
                <a:cubicBezTo>
                  <a:pt x="7987" y="3227"/>
                  <a:pt x="8019" y="2954"/>
                  <a:pt x="7838" y="2805"/>
                </a:cubicBezTo>
                <a:cubicBezTo>
                  <a:pt x="7536" y="2503"/>
                  <a:pt x="7175" y="2262"/>
                  <a:pt x="6782" y="2050"/>
                </a:cubicBezTo>
                <a:cubicBezTo>
                  <a:pt x="6511" y="1929"/>
                  <a:pt x="6239" y="1840"/>
                  <a:pt x="5938" y="1809"/>
                </a:cubicBezTo>
                <a:cubicBezTo>
                  <a:pt x="6179" y="1206"/>
                  <a:pt x="6782" y="784"/>
                  <a:pt x="7445" y="784"/>
                </a:cubicBezTo>
                <a:close/>
                <a:moveTo>
                  <a:pt x="7445" y="0"/>
                </a:moveTo>
                <a:cubicBezTo>
                  <a:pt x="6331" y="0"/>
                  <a:pt x="5395" y="723"/>
                  <a:pt x="5093" y="1748"/>
                </a:cubicBezTo>
                <a:cubicBezTo>
                  <a:pt x="4249" y="1840"/>
                  <a:pt x="3497" y="2202"/>
                  <a:pt x="2894" y="2805"/>
                </a:cubicBezTo>
                <a:cubicBezTo>
                  <a:pt x="2200" y="3497"/>
                  <a:pt x="1838" y="4401"/>
                  <a:pt x="1838" y="5366"/>
                </a:cubicBezTo>
                <a:cubicBezTo>
                  <a:pt x="1838" y="5848"/>
                  <a:pt x="1929" y="6301"/>
                  <a:pt x="2110" y="6752"/>
                </a:cubicBezTo>
                <a:cubicBezTo>
                  <a:pt x="1568" y="7054"/>
                  <a:pt x="1054" y="7476"/>
                  <a:pt x="692" y="8019"/>
                </a:cubicBezTo>
                <a:cubicBezTo>
                  <a:pt x="241" y="8682"/>
                  <a:pt x="0" y="9465"/>
                  <a:pt x="0" y="10281"/>
                </a:cubicBezTo>
                <a:cubicBezTo>
                  <a:pt x="0" y="11788"/>
                  <a:pt x="813" y="13114"/>
                  <a:pt x="2110" y="13806"/>
                </a:cubicBezTo>
                <a:cubicBezTo>
                  <a:pt x="1929" y="14228"/>
                  <a:pt x="1838" y="14711"/>
                  <a:pt x="1838" y="15193"/>
                </a:cubicBezTo>
                <a:cubicBezTo>
                  <a:pt x="1838" y="16158"/>
                  <a:pt x="2200" y="17062"/>
                  <a:pt x="2894" y="17725"/>
                </a:cubicBezTo>
                <a:cubicBezTo>
                  <a:pt x="3497" y="18359"/>
                  <a:pt x="4249" y="18721"/>
                  <a:pt x="5093" y="18810"/>
                </a:cubicBezTo>
                <a:cubicBezTo>
                  <a:pt x="5395" y="19835"/>
                  <a:pt x="6331" y="20559"/>
                  <a:pt x="7445" y="20559"/>
                </a:cubicBezTo>
                <a:cubicBezTo>
                  <a:pt x="8771" y="20559"/>
                  <a:pt x="9856" y="19474"/>
                  <a:pt x="9856" y="18147"/>
                </a:cubicBezTo>
                <a:lnTo>
                  <a:pt x="9856" y="16700"/>
                </a:lnTo>
                <a:lnTo>
                  <a:pt x="10942" y="16700"/>
                </a:lnTo>
                <a:lnTo>
                  <a:pt x="10942" y="18207"/>
                </a:lnTo>
                <a:cubicBezTo>
                  <a:pt x="10942" y="18449"/>
                  <a:pt x="11122" y="18629"/>
                  <a:pt x="11364" y="18629"/>
                </a:cubicBezTo>
                <a:cubicBezTo>
                  <a:pt x="11576" y="18629"/>
                  <a:pt x="11757" y="18449"/>
                  <a:pt x="11757" y="18207"/>
                </a:cubicBezTo>
                <a:lnTo>
                  <a:pt x="11757" y="16700"/>
                </a:lnTo>
                <a:lnTo>
                  <a:pt x="12842" y="16700"/>
                </a:lnTo>
                <a:lnTo>
                  <a:pt x="12842" y="18207"/>
                </a:lnTo>
                <a:cubicBezTo>
                  <a:pt x="12842" y="18449"/>
                  <a:pt x="13023" y="18629"/>
                  <a:pt x="13264" y="18629"/>
                </a:cubicBezTo>
                <a:cubicBezTo>
                  <a:pt x="13474" y="18629"/>
                  <a:pt x="13655" y="18449"/>
                  <a:pt x="13655" y="18207"/>
                </a:cubicBezTo>
                <a:lnTo>
                  <a:pt x="13655" y="16700"/>
                </a:lnTo>
                <a:lnTo>
                  <a:pt x="14318" y="16700"/>
                </a:lnTo>
                <a:cubicBezTo>
                  <a:pt x="14409" y="16700"/>
                  <a:pt x="14530" y="16671"/>
                  <a:pt x="14590" y="16580"/>
                </a:cubicBezTo>
                <a:lnTo>
                  <a:pt x="15765" y="15405"/>
                </a:lnTo>
                <a:cubicBezTo>
                  <a:pt x="15825" y="15345"/>
                  <a:pt x="15885" y="15253"/>
                  <a:pt x="15885" y="15133"/>
                </a:cubicBezTo>
                <a:lnTo>
                  <a:pt x="15885" y="14470"/>
                </a:lnTo>
                <a:lnTo>
                  <a:pt x="17393" y="14470"/>
                </a:lnTo>
                <a:cubicBezTo>
                  <a:pt x="17634" y="14470"/>
                  <a:pt x="17815" y="14289"/>
                  <a:pt x="17815" y="14079"/>
                </a:cubicBezTo>
                <a:cubicBezTo>
                  <a:pt x="17815" y="13867"/>
                  <a:pt x="17634" y="13686"/>
                  <a:pt x="17393" y="13686"/>
                </a:cubicBezTo>
                <a:lnTo>
                  <a:pt x="15885" y="13686"/>
                </a:lnTo>
                <a:lnTo>
                  <a:pt x="15885" y="12572"/>
                </a:lnTo>
                <a:lnTo>
                  <a:pt x="17393" y="12572"/>
                </a:lnTo>
                <a:cubicBezTo>
                  <a:pt x="17634" y="12572"/>
                  <a:pt x="17815" y="12391"/>
                  <a:pt x="17815" y="12179"/>
                </a:cubicBezTo>
                <a:cubicBezTo>
                  <a:pt x="17815" y="11969"/>
                  <a:pt x="17634" y="11788"/>
                  <a:pt x="17393" y="11788"/>
                </a:cubicBezTo>
                <a:lnTo>
                  <a:pt x="15885" y="11788"/>
                </a:lnTo>
                <a:lnTo>
                  <a:pt x="15885" y="10671"/>
                </a:lnTo>
                <a:lnTo>
                  <a:pt x="17393" y="10671"/>
                </a:lnTo>
                <a:cubicBezTo>
                  <a:pt x="17634" y="10671"/>
                  <a:pt x="17815" y="10490"/>
                  <a:pt x="17815" y="10281"/>
                </a:cubicBezTo>
                <a:cubicBezTo>
                  <a:pt x="17815" y="10068"/>
                  <a:pt x="17634" y="9887"/>
                  <a:pt x="17393" y="9887"/>
                </a:cubicBezTo>
                <a:lnTo>
                  <a:pt x="15885" y="9887"/>
                </a:lnTo>
                <a:lnTo>
                  <a:pt x="15885" y="8773"/>
                </a:lnTo>
                <a:lnTo>
                  <a:pt x="17393" y="8773"/>
                </a:lnTo>
                <a:cubicBezTo>
                  <a:pt x="17634" y="8773"/>
                  <a:pt x="17815" y="8592"/>
                  <a:pt x="17815" y="8380"/>
                </a:cubicBezTo>
                <a:cubicBezTo>
                  <a:pt x="17815" y="8170"/>
                  <a:pt x="17634" y="7990"/>
                  <a:pt x="17393" y="7990"/>
                </a:cubicBezTo>
                <a:lnTo>
                  <a:pt x="15885" y="7990"/>
                </a:lnTo>
                <a:lnTo>
                  <a:pt x="15885" y="6873"/>
                </a:lnTo>
                <a:lnTo>
                  <a:pt x="17393" y="6873"/>
                </a:lnTo>
                <a:cubicBezTo>
                  <a:pt x="17634" y="6873"/>
                  <a:pt x="17815" y="6692"/>
                  <a:pt x="17815" y="6482"/>
                </a:cubicBezTo>
                <a:cubicBezTo>
                  <a:pt x="17815" y="6270"/>
                  <a:pt x="17634" y="6089"/>
                  <a:pt x="17393" y="6089"/>
                </a:cubicBezTo>
                <a:lnTo>
                  <a:pt x="15885" y="6089"/>
                </a:lnTo>
                <a:lnTo>
                  <a:pt x="15885" y="5426"/>
                </a:lnTo>
                <a:cubicBezTo>
                  <a:pt x="15885" y="5305"/>
                  <a:pt x="15825" y="5216"/>
                  <a:pt x="15765" y="5156"/>
                </a:cubicBezTo>
                <a:lnTo>
                  <a:pt x="14590" y="3979"/>
                </a:lnTo>
                <a:cubicBezTo>
                  <a:pt x="14530" y="3890"/>
                  <a:pt x="14409" y="3859"/>
                  <a:pt x="14318" y="3859"/>
                </a:cubicBezTo>
                <a:lnTo>
                  <a:pt x="13655" y="3859"/>
                </a:lnTo>
                <a:lnTo>
                  <a:pt x="13655" y="2351"/>
                </a:lnTo>
                <a:cubicBezTo>
                  <a:pt x="13655" y="2110"/>
                  <a:pt x="13474" y="1929"/>
                  <a:pt x="13264" y="1929"/>
                </a:cubicBezTo>
                <a:cubicBezTo>
                  <a:pt x="13023" y="1929"/>
                  <a:pt x="12842" y="2110"/>
                  <a:pt x="12842" y="2351"/>
                </a:cubicBezTo>
                <a:lnTo>
                  <a:pt x="12842" y="3859"/>
                </a:lnTo>
                <a:lnTo>
                  <a:pt x="11757" y="3859"/>
                </a:lnTo>
                <a:lnTo>
                  <a:pt x="11757" y="2351"/>
                </a:lnTo>
                <a:cubicBezTo>
                  <a:pt x="11757" y="2110"/>
                  <a:pt x="11576" y="1929"/>
                  <a:pt x="11364" y="1929"/>
                </a:cubicBezTo>
                <a:cubicBezTo>
                  <a:pt x="11122" y="1929"/>
                  <a:pt x="10942" y="2110"/>
                  <a:pt x="10942" y="2351"/>
                </a:cubicBezTo>
                <a:lnTo>
                  <a:pt x="10942" y="3859"/>
                </a:lnTo>
                <a:lnTo>
                  <a:pt x="9856" y="3859"/>
                </a:lnTo>
                <a:lnTo>
                  <a:pt x="9856" y="2412"/>
                </a:lnTo>
                <a:cubicBezTo>
                  <a:pt x="9856" y="1085"/>
                  <a:pt x="8771" y="0"/>
                  <a:pt x="744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537D0C-FBB9-37F5-7F3D-A426927BA85C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26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>
          <a:extLst>
            <a:ext uri="{FF2B5EF4-FFF2-40B4-BE49-F238E27FC236}">
              <a16:creationId xmlns:a16="http://schemas.microsoft.com/office/drawing/2014/main" id="{2D3D2694-A4B1-E014-17AE-7CCA59E7E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15251158-FCEE-C631-B761-815907FBD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08DE0BE8-0265-CB72-7907-3205C2B57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pic>
        <p:nvPicPr>
          <p:cNvPr id="5" name="Picture 4" descr="A graph of a number of conversations&#10;&#10;AI-generated content may be incorrect.">
            <a:extLst>
              <a:ext uri="{FF2B5EF4-FFF2-40B4-BE49-F238E27FC236}">
                <a16:creationId xmlns:a16="http://schemas.microsoft.com/office/drawing/2014/main" id="{4AC4B607-27AF-9779-DF39-5D669DFAB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483" y="998296"/>
            <a:ext cx="5003033" cy="31469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CBA31F-A161-348B-06FC-E876F50C0E3B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27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180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79"/>
          <p:cNvSpPr/>
          <p:nvPr/>
        </p:nvSpPr>
        <p:spPr>
          <a:xfrm>
            <a:off x="694076" y="1371600"/>
            <a:ext cx="3482400" cy="2400300"/>
          </a:xfrm>
          <a:prstGeom prst="snip2DiagRect">
            <a:avLst>
              <a:gd name="adj1" fmla="val 0"/>
              <a:gd name="adj2" fmla="val 2224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79"/>
          <p:cNvSpPr txBox="1">
            <a:spLocks noGrp="1"/>
          </p:cNvSpPr>
          <p:nvPr>
            <p:ph type="title"/>
          </p:nvPr>
        </p:nvSpPr>
        <p:spPr>
          <a:xfrm>
            <a:off x="944844" y="2923000"/>
            <a:ext cx="2909100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Both Model and Deployment are iterative</a:t>
            </a:r>
            <a:endParaRPr dirty="0"/>
          </a:p>
        </p:txBody>
      </p:sp>
      <p:grpSp>
        <p:nvGrpSpPr>
          <p:cNvPr id="970" name="Google Shape;970;p79"/>
          <p:cNvGrpSpPr/>
          <p:nvPr/>
        </p:nvGrpSpPr>
        <p:grpSpPr>
          <a:xfrm>
            <a:off x="2045081" y="4358525"/>
            <a:ext cx="780400" cy="357900"/>
            <a:chOff x="4598506" y="471425"/>
            <a:chExt cx="780400" cy="357900"/>
          </a:xfrm>
        </p:grpSpPr>
        <p:sp>
          <p:nvSpPr>
            <p:cNvPr id="971" name="Google Shape;971;p79"/>
            <p:cNvSpPr/>
            <p:nvPr/>
          </p:nvSpPr>
          <p:spPr>
            <a:xfrm rot="5400000">
              <a:off x="50381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79"/>
            <p:cNvSpPr/>
            <p:nvPr/>
          </p:nvSpPr>
          <p:spPr>
            <a:xfrm rot="5400000">
              <a:off x="45814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" name="Google Shape;973;p79"/>
          <p:cNvGrpSpPr/>
          <p:nvPr/>
        </p:nvGrpSpPr>
        <p:grpSpPr>
          <a:xfrm>
            <a:off x="592131" y="714783"/>
            <a:ext cx="3104190" cy="411667"/>
            <a:chOff x="592131" y="714783"/>
            <a:chExt cx="3104190" cy="411667"/>
          </a:xfrm>
        </p:grpSpPr>
        <p:grpSp>
          <p:nvGrpSpPr>
            <p:cNvPr id="974" name="Google Shape;974;p79"/>
            <p:cNvGrpSpPr/>
            <p:nvPr/>
          </p:nvGrpSpPr>
          <p:grpSpPr>
            <a:xfrm rot="10800000" flipH="1">
              <a:off x="915813" y="714783"/>
              <a:ext cx="2780508" cy="357877"/>
              <a:chOff x="198225" y="4390550"/>
              <a:chExt cx="3765075" cy="484600"/>
            </a:xfrm>
          </p:grpSpPr>
          <p:sp>
            <p:nvSpPr>
              <p:cNvPr id="975" name="Google Shape;975;p79"/>
              <p:cNvSpPr/>
              <p:nvPr/>
            </p:nvSpPr>
            <p:spPr>
              <a:xfrm>
                <a:off x="198225" y="4390550"/>
                <a:ext cx="3580525" cy="392325"/>
              </a:xfrm>
              <a:custGeom>
                <a:avLst/>
                <a:gdLst/>
                <a:ahLst/>
                <a:cxnLst/>
                <a:rect l="l" t="t" r="r" b="b"/>
                <a:pathLst>
                  <a:path w="143221" h="15693" fill="none" extrusionOk="0">
                    <a:moveTo>
                      <a:pt x="1" y="7585"/>
                    </a:moveTo>
                    <a:lnTo>
                      <a:pt x="21063" y="7585"/>
                    </a:lnTo>
                    <a:lnTo>
                      <a:pt x="28659" y="1"/>
                    </a:lnTo>
                    <a:lnTo>
                      <a:pt x="118492" y="1"/>
                    </a:lnTo>
                    <a:lnTo>
                      <a:pt x="134172" y="15693"/>
                    </a:lnTo>
                    <a:lnTo>
                      <a:pt x="143221" y="15693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79"/>
              <p:cNvSpPr/>
              <p:nvPr/>
            </p:nvSpPr>
            <p:spPr>
              <a:xfrm>
                <a:off x="3778725" y="4690575"/>
                <a:ext cx="184575" cy="184575"/>
              </a:xfrm>
              <a:custGeom>
                <a:avLst/>
                <a:gdLst/>
                <a:ahLst/>
                <a:cxnLst/>
                <a:rect l="l" t="t" r="r" b="b"/>
                <a:pathLst>
                  <a:path w="7383" h="7383" fill="none" extrusionOk="0">
                    <a:moveTo>
                      <a:pt x="1" y="3692"/>
                    </a:moveTo>
                    <a:cubicBezTo>
                      <a:pt x="1" y="1656"/>
                      <a:pt x="1656" y="1"/>
                      <a:pt x="3692" y="1"/>
                    </a:cubicBezTo>
                    <a:cubicBezTo>
                      <a:pt x="5728" y="1"/>
                      <a:pt x="7383" y="1656"/>
                      <a:pt x="7383" y="3692"/>
                    </a:cubicBezTo>
                    <a:cubicBezTo>
                      <a:pt x="7383" y="5728"/>
                      <a:pt x="5728" y="7383"/>
                      <a:pt x="3692" y="7383"/>
                    </a:cubicBezTo>
                    <a:cubicBezTo>
                      <a:pt x="1656" y="7383"/>
                      <a:pt x="1" y="5728"/>
                      <a:pt x="1" y="369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7" name="Google Shape;977;p79"/>
            <p:cNvSpPr/>
            <p:nvPr/>
          </p:nvSpPr>
          <p:spPr>
            <a:xfrm rot="5400000">
              <a:off x="575031" y="785650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BF34B182-FAA4-6DCE-8745-FE7823759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EC57DB4D-1C1E-C9C5-FDA4-99BE53E10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pic>
        <p:nvPicPr>
          <p:cNvPr id="13" name="Picture 12" descr="A diagram of a process&#10;&#10;AI-generated content may be incorrect.">
            <a:extLst>
              <a:ext uri="{FF2B5EF4-FFF2-40B4-BE49-F238E27FC236}">
                <a16:creationId xmlns:a16="http://schemas.microsoft.com/office/drawing/2014/main" id="{AAC6C630-BEFD-487A-5403-FC5B34630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712" y="1066650"/>
            <a:ext cx="4836612" cy="28433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6FEC82-1AF7-0B85-AD46-CAB3C2137CB4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28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4"/>
          <p:cNvSpPr/>
          <p:nvPr/>
        </p:nvSpPr>
        <p:spPr>
          <a:xfrm>
            <a:off x="2834286" y="1232023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64"/>
          <p:cNvSpPr/>
          <p:nvPr/>
        </p:nvSpPr>
        <p:spPr>
          <a:xfrm>
            <a:off x="5558908" y="1232023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64"/>
          <p:cNvSpPr/>
          <p:nvPr/>
        </p:nvSpPr>
        <p:spPr>
          <a:xfrm>
            <a:off x="6921219" y="2947002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64"/>
          <p:cNvSpPr/>
          <p:nvPr/>
        </p:nvSpPr>
        <p:spPr>
          <a:xfrm>
            <a:off x="4196597" y="2947002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64"/>
          <p:cNvSpPr/>
          <p:nvPr/>
        </p:nvSpPr>
        <p:spPr>
          <a:xfrm>
            <a:off x="1471975" y="2947002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64"/>
          <p:cNvSpPr txBox="1">
            <a:spLocks noGrp="1"/>
          </p:cNvSpPr>
          <p:nvPr>
            <p:ph type="title"/>
          </p:nvPr>
        </p:nvSpPr>
        <p:spPr>
          <a:xfrm>
            <a:off x="2092611" y="1852475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Performance</a:t>
            </a:r>
            <a:endParaRPr dirty="0"/>
          </a:p>
        </p:txBody>
      </p:sp>
      <p:sp>
        <p:nvSpPr>
          <p:cNvPr id="663" name="Google Shape;663;p64"/>
          <p:cNvSpPr txBox="1">
            <a:spLocks noGrp="1"/>
          </p:cNvSpPr>
          <p:nvPr>
            <p:ph type="subTitle" idx="1"/>
          </p:nvPr>
        </p:nvSpPr>
        <p:spPr>
          <a:xfrm>
            <a:off x="2092610" y="2340722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Accuracy, Precision, Recall, F1-score</a:t>
            </a:r>
            <a:endParaRPr dirty="0"/>
          </a:p>
        </p:txBody>
      </p:sp>
      <p:sp>
        <p:nvSpPr>
          <p:cNvPr id="664" name="Google Shape;664;p64"/>
          <p:cNvSpPr txBox="1">
            <a:spLocks noGrp="1"/>
          </p:cNvSpPr>
          <p:nvPr>
            <p:ph type="title" idx="2"/>
          </p:nvPr>
        </p:nvSpPr>
        <p:spPr>
          <a:xfrm>
            <a:off x="3444597" y="3567454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Fairness </a:t>
            </a:r>
            <a:endParaRPr dirty="0"/>
          </a:p>
        </p:txBody>
      </p:sp>
      <p:sp>
        <p:nvSpPr>
          <p:cNvPr id="665" name="Google Shape;665;p64"/>
          <p:cNvSpPr txBox="1">
            <a:spLocks noGrp="1"/>
          </p:cNvSpPr>
          <p:nvPr>
            <p:ph type="subTitle" idx="3"/>
          </p:nvPr>
        </p:nvSpPr>
        <p:spPr>
          <a:xfrm>
            <a:off x="3444594" y="4055700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Bias detection, Stability over time</a:t>
            </a:r>
            <a:endParaRPr dirty="0"/>
          </a:p>
        </p:txBody>
      </p:sp>
      <p:sp>
        <p:nvSpPr>
          <p:cNvPr id="666" name="Google Shape;666;p64"/>
          <p:cNvSpPr txBox="1">
            <a:spLocks noGrp="1"/>
          </p:cNvSpPr>
          <p:nvPr>
            <p:ph type="title" idx="4"/>
          </p:nvPr>
        </p:nvSpPr>
        <p:spPr>
          <a:xfrm>
            <a:off x="4796582" y="1852475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Data Quality</a:t>
            </a:r>
            <a:endParaRPr dirty="0"/>
          </a:p>
        </p:txBody>
      </p:sp>
      <p:sp>
        <p:nvSpPr>
          <p:cNvPr id="667" name="Google Shape;667;p64"/>
          <p:cNvSpPr txBox="1">
            <a:spLocks noGrp="1"/>
          </p:cNvSpPr>
          <p:nvPr>
            <p:ph type="subTitle" idx="5"/>
          </p:nvPr>
        </p:nvSpPr>
        <p:spPr>
          <a:xfrm>
            <a:off x="4796579" y="2340722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Missing values, Outliers, Data drift</a:t>
            </a:r>
            <a:endParaRPr dirty="0"/>
          </a:p>
        </p:txBody>
      </p:sp>
      <p:sp>
        <p:nvSpPr>
          <p:cNvPr id="668" name="Google Shape;668;p64"/>
          <p:cNvSpPr txBox="1">
            <a:spLocks noGrp="1"/>
          </p:cNvSpPr>
          <p:nvPr>
            <p:ph type="title" idx="6"/>
          </p:nvPr>
        </p:nvSpPr>
        <p:spPr>
          <a:xfrm>
            <a:off x="6148568" y="3567454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Business </a:t>
            </a:r>
            <a:endParaRPr dirty="0"/>
          </a:p>
        </p:txBody>
      </p:sp>
      <p:sp>
        <p:nvSpPr>
          <p:cNvPr id="669" name="Google Shape;669;p64"/>
          <p:cNvSpPr txBox="1">
            <a:spLocks noGrp="1"/>
          </p:cNvSpPr>
          <p:nvPr>
            <p:ph type="subTitle" idx="7"/>
          </p:nvPr>
        </p:nvSpPr>
        <p:spPr>
          <a:xfrm>
            <a:off x="6145075" y="4096988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User satisfaction, feedback, Conversion rate</a:t>
            </a:r>
            <a:endParaRPr dirty="0"/>
          </a:p>
        </p:txBody>
      </p:sp>
      <p:sp>
        <p:nvSpPr>
          <p:cNvPr id="670" name="Google Shape;670;p64"/>
          <p:cNvSpPr txBox="1">
            <a:spLocks noGrp="1"/>
          </p:cNvSpPr>
          <p:nvPr>
            <p:ph type="title" idx="9"/>
          </p:nvPr>
        </p:nvSpPr>
        <p:spPr>
          <a:xfrm>
            <a:off x="556073" y="3548260"/>
            <a:ext cx="2502196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System</a:t>
            </a:r>
            <a:endParaRPr dirty="0"/>
          </a:p>
        </p:txBody>
      </p:sp>
      <p:sp>
        <p:nvSpPr>
          <p:cNvPr id="671" name="Google Shape;671;p64"/>
          <p:cNvSpPr txBox="1">
            <a:spLocks noGrp="1"/>
          </p:cNvSpPr>
          <p:nvPr>
            <p:ph type="title" idx="14"/>
          </p:nvPr>
        </p:nvSpPr>
        <p:spPr>
          <a:xfrm>
            <a:off x="1421175" y="3059338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72" name="Google Shape;672;p64"/>
          <p:cNvSpPr txBox="1">
            <a:spLocks noGrp="1"/>
          </p:cNvSpPr>
          <p:nvPr>
            <p:ph type="title" idx="15"/>
          </p:nvPr>
        </p:nvSpPr>
        <p:spPr>
          <a:xfrm>
            <a:off x="4142300" y="3059338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73" name="Google Shape;673;p64"/>
          <p:cNvSpPr txBox="1">
            <a:spLocks noGrp="1"/>
          </p:cNvSpPr>
          <p:nvPr>
            <p:ph type="title" idx="16"/>
          </p:nvPr>
        </p:nvSpPr>
        <p:spPr>
          <a:xfrm>
            <a:off x="6863425" y="3059338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74" name="Google Shape;674;p64"/>
          <p:cNvSpPr txBox="1">
            <a:spLocks noGrp="1"/>
          </p:cNvSpPr>
          <p:nvPr>
            <p:ph type="title" idx="8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Examples of Metrics to Track</a:t>
            </a:r>
            <a:endParaRPr dirty="0"/>
          </a:p>
        </p:txBody>
      </p:sp>
      <p:sp>
        <p:nvSpPr>
          <p:cNvPr id="675" name="Google Shape;675;p64"/>
          <p:cNvSpPr txBox="1">
            <a:spLocks noGrp="1"/>
          </p:cNvSpPr>
          <p:nvPr>
            <p:ph type="subTitle" idx="13"/>
          </p:nvPr>
        </p:nvSpPr>
        <p:spPr>
          <a:xfrm>
            <a:off x="740625" y="4055700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Latency, Throughput, availability</a:t>
            </a:r>
            <a:endParaRPr dirty="0"/>
          </a:p>
        </p:txBody>
      </p:sp>
      <p:sp>
        <p:nvSpPr>
          <p:cNvPr id="676" name="Google Shape;676;p64"/>
          <p:cNvSpPr txBox="1">
            <a:spLocks noGrp="1"/>
          </p:cNvSpPr>
          <p:nvPr>
            <p:ph type="title" idx="17"/>
          </p:nvPr>
        </p:nvSpPr>
        <p:spPr>
          <a:xfrm>
            <a:off x="5502863" y="1344375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77" name="Google Shape;677;p64"/>
          <p:cNvSpPr txBox="1">
            <a:spLocks noGrp="1"/>
          </p:cNvSpPr>
          <p:nvPr>
            <p:ph type="title" idx="18"/>
          </p:nvPr>
        </p:nvSpPr>
        <p:spPr>
          <a:xfrm>
            <a:off x="2781738" y="1344375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78" name="Google Shape;678;p64"/>
          <p:cNvGrpSpPr/>
          <p:nvPr/>
        </p:nvGrpSpPr>
        <p:grpSpPr>
          <a:xfrm>
            <a:off x="903663" y="1394813"/>
            <a:ext cx="1154625" cy="430500"/>
            <a:chOff x="4042650" y="642025"/>
            <a:chExt cx="1154625" cy="430500"/>
          </a:xfrm>
        </p:grpSpPr>
        <p:sp>
          <p:nvSpPr>
            <p:cNvPr id="679" name="Google Shape;679;p64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4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64"/>
          <p:cNvGrpSpPr/>
          <p:nvPr/>
        </p:nvGrpSpPr>
        <p:grpSpPr>
          <a:xfrm>
            <a:off x="7065063" y="1394813"/>
            <a:ext cx="1154625" cy="430500"/>
            <a:chOff x="4042650" y="642025"/>
            <a:chExt cx="1154625" cy="430500"/>
          </a:xfrm>
        </p:grpSpPr>
        <p:sp>
          <p:nvSpPr>
            <p:cNvPr id="682" name="Google Shape;682;p64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4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694731F0-2BCE-9EB4-835C-1EA96451F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AAE27AB9-525D-F559-8DE7-EA2E2B652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D70508-EBF4-2F71-0A17-44B594A28274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29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2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is </a:t>
            </a:r>
            <a:r>
              <a:rPr lang="en-US" dirty="0" err="1"/>
              <a:t>MLOps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612" name="Google Shape;612;p62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MLOps</a:t>
            </a:r>
            <a:r>
              <a:rPr lang="en-US" sz="1600" dirty="0"/>
              <a:t> = </a:t>
            </a:r>
            <a:r>
              <a:rPr lang="en-US" sz="1600" b="1" dirty="0"/>
              <a:t>Machine Learning + DevOps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A way to manage the </a:t>
            </a:r>
            <a:r>
              <a:rPr lang="en-US" sz="1600" b="1" dirty="0"/>
              <a:t>end-to-end machine learning lifecycle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About 5% to 10% of ml project is model code</a:t>
            </a:r>
            <a:endParaRPr sz="1600" dirty="0"/>
          </a:p>
        </p:txBody>
      </p: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B037E0D5-8E31-4BE7-7349-F50D6350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F48B416B-DF96-AA4C-9FD2-B9325FCCB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pic>
        <p:nvPicPr>
          <p:cNvPr id="5" name="Picture 4" descr="A diagram of data processing&#10;&#10;AI-generated content may be incorrect.">
            <a:extLst>
              <a:ext uri="{FF2B5EF4-FFF2-40B4-BE49-F238E27FC236}">
                <a16:creationId xmlns:a16="http://schemas.microsoft.com/office/drawing/2014/main" id="{197CC25F-AD1E-9DD5-FDEA-E4EA4F74E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2814034"/>
            <a:ext cx="5638800" cy="18181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13EDCA-1839-660C-9788-827E7A978BF3}"/>
              </a:ext>
            </a:extLst>
          </p:cNvPr>
          <p:cNvSpPr txBox="1"/>
          <p:nvPr/>
        </p:nvSpPr>
        <p:spPr>
          <a:xfrm>
            <a:off x="8858650" y="4822037"/>
            <a:ext cx="290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3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8"/>
          <p:cNvSpPr/>
          <p:nvPr/>
        </p:nvSpPr>
        <p:spPr>
          <a:xfrm>
            <a:off x="-809975" y="-503500"/>
            <a:ext cx="4596300" cy="4596300"/>
          </a:xfrm>
          <a:prstGeom prst="ellipse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4360800" y="1227300"/>
            <a:ext cx="452867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dirty="0"/>
              <a:t>When Does a Model Need Updating?</a:t>
            </a:r>
          </a:p>
        </p:txBody>
      </p:sp>
      <p:sp>
        <p:nvSpPr>
          <p:cNvPr id="733" name="Google Shape;733;p68"/>
          <p:cNvSpPr txBox="1">
            <a:spLocks noGrp="1"/>
          </p:cNvSpPr>
          <p:nvPr>
            <p:ph type="subTitle" idx="1"/>
          </p:nvPr>
        </p:nvSpPr>
        <p:spPr>
          <a:xfrm>
            <a:off x="4323143" y="2172144"/>
            <a:ext cx="40701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Accuracy or performance drops</a:t>
            </a:r>
            <a:r>
              <a:rPr lang="en-US" sz="1600" dirty="0"/>
              <a:t> compared to the baseline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Incoming data looks different from training data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the relationship between inputs (X) and outputs (Y) changes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new goals, rules, or regulations</a:t>
            </a:r>
            <a:endParaRPr sz="1600" dirty="0"/>
          </a:p>
        </p:txBody>
      </p:sp>
      <p:pic>
        <p:nvPicPr>
          <p:cNvPr id="734" name="Google Shape;73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50" y="750263"/>
            <a:ext cx="3635700" cy="36429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5" name="Google Shape;735;p68"/>
          <p:cNvGrpSpPr/>
          <p:nvPr/>
        </p:nvGrpSpPr>
        <p:grpSpPr>
          <a:xfrm>
            <a:off x="4042650" y="590713"/>
            <a:ext cx="1154625" cy="430500"/>
            <a:chOff x="4042650" y="642025"/>
            <a:chExt cx="1154625" cy="430500"/>
          </a:xfrm>
        </p:grpSpPr>
        <p:sp>
          <p:nvSpPr>
            <p:cNvPr id="736" name="Google Shape;736;p6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68"/>
          <p:cNvGrpSpPr/>
          <p:nvPr/>
        </p:nvGrpSpPr>
        <p:grpSpPr>
          <a:xfrm>
            <a:off x="7486250" y="4122288"/>
            <a:ext cx="1154625" cy="430500"/>
            <a:chOff x="4042650" y="642025"/>
            <a:chExt cx="1154625" cy="430500"/>
          </a:xfrm>
        </p:grpSpPr>
        <p:sp>
          <p:nvSpPr>
            <p:cNvPr id="739" name="Google Shape;739;p6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FA0D4526-69FF-8EF2-9166-908EB34F6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1B5B3396-0E49-93F8-5B7F-0E87B5114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38789E-ECE2-2F80-A640-0EAA74D919F2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30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91"/>
          <p:cNvSpPr/>
          <p:nvPr/>
        </p:nvSpPr>
        <p:spPr>
          <a:xfrm>
            <a:off x="240600" y="1309150"/>
            <a:ext cx="1327500" cy="1030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91"/>
          <p:cNvSpPr/>
          <p:nvPr/>
        </p:nvSpPr>
        <p:spPr>
          <a:xfrm>
            <a:off x="2235072" y="2876010"/>
            <a:ext cx="1327500" cy="1030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91"/>
          <p:cNvSpPr/>
          <p:nvPr/>
        </p:nvSpPr>
        <p:spPr>
          <a:xfrm>
            <a:off x="3667347" y="1394141"/>
            <a:ext cx="1327500" cy="1030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91"/>
          <p:cNvSpPr/>
          <p:nvPr/>
        </p:nvSpPr>
        <p:spPr>
          <a:xfrm>
            <a:off x="5524837" y="2876010"/>
            <a:ext cx="1327500" cy="1030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91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Monitoring Pipeline</a:t>
            </a:r>
            <a:endParaRPr dirty="0"/>
          </a:p>
        </p:txBody>
      </p:sp>
      <p:sp>
        <p:nvSpPr>
          <p:cNvPr id="1290" name="Google Shape;1290;p91"/>
          <p:cNvSpPr txBox="1"/>
          <p:nvPr/>
        </p:nvSpPr>
        <p:spPr>
          <a:xfrm>
            <a:off x="5690062" y="3304258"/>
            <a:ext cx="1206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Alerts</a:t>
            </a:r>
            <a:endParaRPr sz="25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91" name="Google Shape;1291;p91"/>
          <p:cNvSpPr txBox="1"/>
          <p:nvPr/>
        </p:nvSpPr>
        <p:spPr>
          <a:xfrm>
            <a:off x="405825" y="1737398"/>
            <a:ext cx="1206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6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Collection</a:t>
            </a:r>
            <a:endParaRPr sz="16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92" name="Google Shape;1292;p91"/>
          <p:cNvSpPr txBox="1"/>
          <p:nvPr/>
        </p:nvSpPr>
        <p:spPr>
          <a:xfrm>
            <a:off x="2400297" y="3304258"/>
            <a:ext cx="1206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Evaluation</a:t>
            </a:r>
            <a:endParaRPr sz="16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93" name="Google Shape;1293;p91"/>
          <p:cNvSpPr txBox="1"/>
          <p:nvPr/>
        </p:nvSpPr>
        <p:spPr>
          <a:xfrm>
            <a:off x="3832572" y="1822389"/>
            <a:ext cx="1206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Detection</a:t>
            </a:r>
            <a:endParaRPr sz="16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94" name="Google Shape;1294;p91"/>
          <p:cNvSpPr/>
          <p:nvPr/>
        </p:nvSpPr>
        <p:spPr>
          <a:xfrm>
            <a:off x="345375" y="1423450"/>
            <a:ext cx="1327500" cy="10302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91"/>
          <p:cNvSpPr/>
          <p:nvPr/>
        </p:nvSpPr>
        <p:spPr>
          <a:xfrm>
            <a:off x="2339847" y="2990310"/>
            <a:ext cx="1327500" cy="10302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91"/>
          <p:cNvSpPr/>
          <p:nvPr/>
        </p:nvSpPr>
        <p:spPr>
          <a:xfrm>
            <a:off x="3772122" y="1508441"/>
            <a:ext cx="1327500" cy="10302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91"/>
          <p:cNvSpPr/>
          <p:nvPr/>
        </p:nvSpPr>
        <p:spPr>
          <a:xfrm>
            <a:off x="5629612" y="2990310"/>
            <a:ext cx="1327500" cy="10302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8" name="Google Shape;1298;p91"/>
          <p:cNvCxnSpPr>
            <a:cxnSpLocks/>
            <a:stCxn id="1294" idx="0"/>
            <a:endCxn id="1295" idx="2"/>
          </p:cNvCxnSpPr>
          <p:nvPr/>
        </p:nvCxnSpPr>
        <p:spPr>
          <a:xfrm>
            <a:off x="1672875" y="1938550"/>
            <a:ext cx="666972" cy="156686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9" name="Google Shape;1299;p91"/>
          <p:cNvCxnSpPr>
            <a:cxnSpLocks/>
            <a:stCxn id="1295" idx="0"/>
            <a:endCxn id="1296" idx="1"/>
          </p:cNvCxnSpPr>
          <p:nvPr/>
        </p:nvCxnSpPr>
        <p:spPr>
          <a:xfrm flipV="1">
            <a:off x="3667347" y="2538641"/>
            <a:ext cx="768525" cy="96676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0" name="Google Shape;1300;p91"/>
          <p:cNvCxnSpPr>
            <a:cxnSpLocks/>
            <a:stCxn id="1296" idx="0"/>
            <a:endCxn id="1297" idx="2"/>
          </p:cNvCxnSpPr>
          <p:nvPr/>
        </p:nvCxnSpPr>
        <p:spPr>
          <a:xfrm>
            <a:off x="5099622" y="2023541"/>
            <a:ext cx="529990" cy="148186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7FC464D6-E91D-0893-55E7-7289782B4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2BD62D77-C831-4727-0E70-3A8C8B9A7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sp>
        <p:nvSpPr>
          <p:cNvPr id="21" name="Google Shape;1280;p91">
            <a:extLst>
              <a:ext uri="{FF2B5EF4-FFF2-40B4-BE49-F238E27FC236}">
                <a16:creationId xmlns:a16="http://schemas.microsoft.com/office/drawing/2014/main" id="{2466D490-D348-5BEB-19C9-75636FA2372D}"/>
              </a:ext>
            </a:extLst>
          </p:cNvPr>
          <p:cNvSpPr/>
          <p:nvPr/>
        </p:nvSpPr>
        <p:spPr>
          <a:xfrm>
            <a:off x="7001437" y="1404399"/>
            <a:ext cx="1327500" cy="1030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90;p91">
            <a:extLst>
              <a:ext uri="{FF2B5EF4-FFF2-40B4-BE49-F238E27FC236}">
                <a16:creationId xmlns:a16="http://schemas.microsoft.com/office/drawing/2014/main" id="{85A8C2DE-FD95-15F9-E1DB-A13FE4431D0F}"/>
              </a:ext>
            </a:extLst>
          </p:cNvPr>
          <p:cNvSpPr txBox="1"/>
          <p:nvPr/>
        </p:nvSpPr>
        <p:spPr>
          <a:xfrm>
            <a:off x="7166662" y="1832647"/>
            <a:ext cx="1206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Action</a:t>
            </a:r>
            <a:endParaRPr sz="16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" name="Google Shape;1297;p91">
            <a:extLst>
              <a:ext uri="{FF2B5EF4-FFF2-40B4-BE49-F238E27FC236}">
                <a16:creationId xmlns:a16="http://schemas.microsoft.com/office/drawing/2014/main" id="{A429B492-EDFB-DFB4-F6F3-E7DDE6712B83}"/>
              </a:ext>
            </a:extLst>
          </p:cNvPr>
          <p:cNvSpPr/>
          <p:nvPr/>
        </p:nvSpPr>
        <p:spPr>
          <a:xfrm>
            <a:off x="7106212" y="1518699"/>
            <a:ext cx="1327500" cy="10302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1300;p91">
            <a:extLst>
              <a:ext uri="{FF2B5EF4-FFF2-40B4-BE49-F238E27FC236}">
                <a16:creationId xmlns:a16="http://schemas.microsoft.com/office/drawing/2014/main" id="{7E13DB50-673F-407D-7756-85138131DCF4}"/>
              </a:ext>
            </a:extLst>
          </p:cNvPr>
          <p:cNvCxnSpPr>
            <a:cxnSpLocks/>
            <a:stCxn id="1297" idx="0"/>
            <a:endCxn id="23" idx="1"/>
          </p:cNvCxnSpPr>
          <p:nvPr/>
        </p:nvCxnSpPr>
        <p:spPr>
          <a:xfrm flipV="1">
            <a:off x="6957112" y="2548899"/>
            <a:ext cx="812850" cy="95651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39131C8-F7F4-1A20-2041-9BED764F93B4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31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>
          <a:extLst>
            <a:ext uri="{FF2B5EF4-FFF2-40B4-BE49-F238E27FC236}">
              <a16:creationId xmlns:a16="http://schemas.microsoft.com/office/drawing/2014/main" id="{AE81FA88-4B1F-DF4C-A920-215004D8C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86">
            <a:extLst>
              <a:ext uri="{FF2B5EF4-FFF2-40B4-BE49-F238E27FC236}">
                <a16:creationId xmlns:a16="http://schemas.microsoft.com/office/drawing/2014/main" id="{C4AB8BD4-7210-8E4C-CF85-A210CE5992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7050" y="1494300"/>
            <a:ext cx="6609900" cy="21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AI in Healthcare</a:t>
            </a:r>
            <a:endParaRPr sz="9600" dirty="0"/>
          </a:p>
        </p:txBody>
      </p:sp>
      <p:grpSp>
        <p:nvGrpSpPr>
          <p:cNvPr id="1127" name="Google Shape;1127;p86">
            <a:extLst>
              <a:ext uri="{FF2B5EF4-FFF2-40B4-BE49-F238E27FC236}">
                <a16:creationId xmlns:a16="http://schemas.microsoft.com/office/drawing/2014/main" id="{DED5B81C-D1EE-5195-FB35-5180537764B6}"/>
              </a:ext>
            </a:extLst>
          </p:cNvPr>
          <p:cNvGrpSpPr/>
          <p:nvPr/>
        </p:nvGrpSpPr>
        <p:grpSpPr>
          <a:xfrm>
            <a:off x="3328192" y="1200862"/>
            <a:ext cx="2487617" cy="63948"/>
            <a:chOff x="2740630" y="1403987"/>
            <a:chExt cx="2487617" cy="63948"/>
          </a:xfrm>
        </p:grpSpPr>
        <p:grpSp>
          <p:nvGrpSpPr>
            <p:cNvPr id="1128" name="Google Shape;1128;p86">
              <a:extLst>
                <a:ext uri="{FF2B5EF4-FFF2-40B4-BE49-F238E27FC236}">
                  <a16:creationId xmlns:a16="http://schemas.microsoft.com/office/drawing/2014/main" id="{53E74EBE-A72A-AB63-7626-7DF38BFA217E}"/>
                </a:ext>
              </a:extLst>
            </p:cNvPr>
            <p:cNvGrpSpPr/>
            <p:nvPr/>
          </p:nvGrpSpPr>
          <p:grpSpPr>
            <a:xfrm>
              <a:off x="4068155" y="1403987"/>
              <a:ext cx="1160092" cy="63948"/>
              <a:chOff x="3779200" y="1371600"/>
              <a:chExt cx="1992600" cy="109500"/>
            </a:xfrm>
          </p:grpSpPr>
          <p:sp>
            <p:nvSpPr>
              <p:cNvPr id="1129" name="Google Shape;1129;p86">
                <a:extLst>
                  <a:ext uri="{FF2B5EF4-FFF2-40B4-BE49-F238E27FC236}">
                    <a16:creationId xmlns:a16="http://schemas.microsoft.com/office/drawing/2014/main" id="{339F2ECD-BEF4-915F-F848-4363713A96E6}"/>
                  </a:ext>
                </a:extLst>
              </p:cNvPr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86">
                <a:extLst>
                  <a:ext uri="{FF2B5EF4-FFF2-40B4-BE49-F238E27FC236}">
                    <a16:creationId xmlns:a16="http://schemas.microsoft.com/office/drawing/2014/main" id="{A2E0B861-A4B2-6C25-BD5C-253FF94D7CF7}"/>
                  </a:ext>
                </a:extLst>
              </p:cNvPr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86">
                <a:extLst>
                  <a:ext uri="{FF2B5EF4-FFF2-40B4-BE49-F238E27FC236}">
                    <a16:creationId xmlns:a16="http://schemas.microsoft.com/office/drawing/2014/main" id="{D80E96AA-4FA0-8B55-AE91-EBEA78913101}"/>
                  </a:ext>
                </a:extLst>
              </p:cNvPr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86">
                <a:extLst>
                  <a:ext uri="{FF2B5EF4-FFF2-40B4-BE49-F238E27FC236}">
                    <a16:creationId xmlns:a16="http://schemas.microsoft.com/office/drawing/2014/main" id="{98321C6E-168A-E7DE-17EF-F8304D8FD959}"/>
                  </a:ext>
                </a:extLst>
              </p:cNvPr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86">
                <a:extLst>
                  <a:ext uri="{FF2B5EF4-FFF2-40B4-BE49-F238E27FC236}">
                    <a16:creationId xmlns:a16="http://schemas.microsoft.com/office/drawing/2014/main" id="{C6EBB14C-CD8B-B192-0A32-471198618DE0}"/>
                  </a:ext>
                </a:extLst>
              </p:cNvPr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86">
                <a:extLst>
                  <a:ext uri="{FF2B5EF4-FFF2-40B4-BE49-F238E27FC236}">
                    <a16:creationId xmlns:a16="http://schemas.microsoft.com/office/drawing/2014/main" id="{6234C89F-35EB-C824-A660-E52BE3ECC63E}"/>
                  </a:ext>
                </a:extLst>
              </p:cNvPr>
              <p:cNvSpPr/>
              <p:nvPr/>
            </p:nvSpPr>
            <p:spPr>
              <a:xfrm>
                <a:off x="56623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5" name="Google Shape;1135;p86">
              <a:extLst>
                <a:ext uri="{FF2B5EF4-FFF2-40B4-BE49-F238E27FC236}">
                  <a16:creationId xmlns:a16="http://schemas.microsoft.com/office/drawing/2014/main" id="{AB9C4363-8A46-97AC-27CC-2267F4872F48}"/>
                </a:ext>
              </a:extLst>
            </p:cNvPr>
            <p:cNvGrpSpPr/>
            <p:nvPr/>
          </p:nvGrpSpPr>
          <p:grpSpPr>
            <a:xfrm>
              <a:off x="2740630" y="1403987"/>
              <a:ext cx="1160092" cy="63948"/>
              <a:chOff x="3779200" y="1371600"/>
              <a:chExt cx="1992600" cy="109500"/>
            </a:xfrm>
          </p:grpSpPr>
          <p:sp>
            <p:nvSpPr>
              <p:cNvPr id="1136" name="Google Shape;1136;p86">
                <a:extLst>
                  <a:ext uri="{FF2B5EF4-FFF2-40B4-BE49-F238E27FC236}">
                    <a16:creationId xmlns:a16="http://schemas.microsoft.com/office/drawing/2014/main" id="{F21040F7-7488-5F8B-F5DD-F49233D19E3F}"/>
                  </a:ext>
                </a:extLst>
              </p:cNvPr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86">
                <a:extLst>
                  <a:ext uri="{FF2B5EF4-FFF2-40B4-BE49-F238E27FC236}">
                    <a16:creationId xmlns:a16="http://schemas.microsoft.com/office/drawing/2014/main" id="{1309B0C0-5BAE-6BA2-1162-3128DC767B43}"/>
                  </a:ext>
                </a:extLst>
              </p:cNvPr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86">
                <a:extLst>
                  <a:ext uri="{FF2B5EF4-FFF2-40B4-BE49-F238E27FC236}">
                    <a16:creationId xmlns:a16="http://schemas.microsoft.com/office/drawing/2014/main" id="{F3ABDF75-3BE3-77FC-0F40-ABE4B174DD59}"/>
                  </a:ext>
                </a:extLst>
              </p:cNvPr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86">
                <a:extLst>
                  <a:ext uri="{FF2B5EF4-FFF2-40B4-BE49-F238E27FC236}">
                    <a16:creationId xmlns:a16="http://schemas.microsoft.com/office/drawing/2014/main" id="{722F72F8-5C64-1B61-0BAE-39BC41E2A1A9}"/>
                  </a:ext>
                </a:extLst>
              </p:cNvPr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86">
                <a:extLst>
                  <a:ext uri="{FF2B5EF4-FFF2-40B4-BE49-F238E27FC236}">
                    <a16:creationId xmlns:a16="http://schemas.microsoft.com/office/drawing/2014/main" id="{1C8F3A9E-D657-F631-C4A0-A02DD52780EB}"/>
                  </a:ext>
                </a:extLst>
              </p:cNvPr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86">
                <a:extLst>
                  <a:ext uri="{FF2B5EF4-FFF2-40B4-BE49-F238E27FC236}">
                    <a16:creationId xmlns:a16="http://schemas.microsoft.com/office/drawing/2014/main" id="{E60041B9-AD05-F505-063A-753EE4668FA2}"/>
                  </a:ext>
                </a:extLst>
              </p:cNvPr>
              <p:cNvSpPr/>
              <p:nvPr/>
            </p:nvSpPr>
            <p:spPr>
              <a:xfrm>
                <a:off x="56623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42" name="Google Shape;1142;p86">
            <a:extLst>
              <a:ext uri="{FF2B5EF4-FFF2-40B4-BE49-F238E27FC236}">
                <a16:creationId xmlns:a16="http://schemas.microsoft.com/office/drawing/2014/main" id="{6F7D02C0-6264-5DE9-976D-75F81631FACB}"/>
              </a:ext>
            </a:extLst>
          </p:cNvPr>
          <p:cNvGrpSpPr/>
          <p:nvPr/>
        </p:nvGrpSpPr>
        <p:grpSpPr>
          <a:xfrm>
            <a:off x="3328192" y="3878712"/>
            <a:ext cx="2487617" cy="63948"/>
            <a:chOff x="2740630" y="1403987"/>
            <a:chExt cx="2487617" cy="63948"/>
          </a:xfrm>
        </p:grpSpPr>
        <p:grpSp>
          <p:nvGrpSpPr>
            <p:cNvPr id="1143" name="Google Shape;1143;p86">
              <a:extLst>
                <a:ext uri="{FF2B5EF4-FFF2-40B4-BE49-F238E27FC236}">
                  <a16:creationId xmlns:a16="http://schemas.microsoft.com/office/drawing/2014/main" id="{FB04992B-C1CB-1908-D9DB-979CAB5A162F}"/>
                </a:ext>
              </a:extLst>
            </p:cNvPr>
            <p:cNvGrpSpPr/>
            <p:nvPr/>
          </p:nvGrpSpPr>
          <p:grpSpPr>
            <a:xfrm>
              <a:off x="4068155" y="1403987"/>
              <a:ext cx="1160092" cy="63948"/>
              <a:chOff x="3779200" y="1371600"/>
              <a:chExt cx="1992600" cy="109500"/>
            </a:xfrm>
          </p:grpSpPr>
          <p:sp>
            <p:nvSpPr>
              <p:cNvPr id="1144" name="Google Shape;1144;p86">
                <a:extLst>
                  <a:ext uri="{FF2B5EF4-FFF2-40B4-BE49-F238E27FC236}">
                    <a16:creationId xmlns:a16="http://schemas.microsoft.com/office/drawing/2014/main" id="{AF98CC40-155D-24FC-E240-0B2748372EDE}"/>
                  </a:ext>
                </a:extLst>
              </p:cNvPr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86">
                <a:extLst>
                  <a:ext uri="{FF2B5EF4-FFF2-40B4-BE49-F238E27FC236}">
                    <a16:creationId xmlns:a16="http://schemas.microsoft.com/office/drawing/2014/main" id="{4F22C253-B0E2-E1D1-0749-8388D867D8DE}"/>
                  </a:ext>
                </a:extLst>
              </p:cNvPr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86">
                <a:extLst>
                  <a:ext uri="{FF2B5EF4-FFF2-40B4-BE49-F238E27FC236}">
                    <a16:creationId xmlns:a16="http://schemas.microsoft.com/office/drawing/2014/main" id="{0F9C6A07-276B-3985-B1E8-BD0816105B4A}"/>
                  </a:ext>
                </a:extLst>
              </p:cNvPr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86">
                <a:extLst>
                  <a:ext uri="{FF2B5EF4-FFF2-40B4-BE49-F238E27FC236}">
                    <a16:creationId xmlns:a16="http://schemas.microsoft.com/office/drawing/2014/main" id="{8DEC0FDC-85BF-52BB-3D05-E8824487D3B2}"/>
                  </a:ext>
                </a:extLst>
              </p:cNvPr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86">
                <a:extLst>
                  <a:ext uri="{FF2B5EF4-FFF2-40B4-BE49-F238E27FC236}">
                    <a16:creationId xmlns:a16="http://schemas.microsoft.com/office/drawing/2014/main" id="{24A8CE99-965D-E68C-983E-2E12AF364FAF}"/>
                  </a:ext>
                </a:extLst>
              </p:cNvPr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86">
                <a:extLst>
                  <a:ext uri="{FF2B5EF4-FFF2-40B4-BE49-F238E27FC236}">
                    <a16:creationId xmlns:a16="http://schemas.microsoft.com/office/drawing/2014/main" id="{121A8581-FEAA-1B54-1F37-1E88FE0A2F22}"/>
                  </a:ext>
                </a:extLst>
              </p:cNvPr>
              <p:cNvSpPr/>
              <p:nvPr/>
            </p:nvSpPr>
            <p:spPr>
              <a:xfrm>
                <a:off x="56623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0" name="Google Shape;1150;p86">
              <a:extLst>
                <a:ext uri="{FF2B5EF4-FFF2-40B4-BE49-F238E27FC236}">
                  <a16:creationId xmlns:a16="http://schemas.microsoft.com/office/drawing/2014/main" id="{27968FD6-9C42-0FEA-78E5-A556CF24358D}"/>
                </a:ext>
              </a:extLst>
            </p:cNvPr>
            <p:cNvGrpSpPr/>
            <p:nvPr/>
          </p:nvGrpSpPr>
          <p:grpSpPr>
            <a:xfrm>
              <a:off x="2740630" y="1403987"/>
              <a:ext cx="1160092" cy="63948"/>
              <a:chOff x="3779200" y="1371600"/>
              <a:chExt cx="1992600" cy="109500"/>
            </a:xfrm>
          </p:grpSpPr>
          <p:sp>
            <p:nvSpPr>
              <p:cNvPr id="1151" name="Google Shape;1151;p86">
                <a:extLst>
                  <a:ext uri="{FF2B5EF4-FFF2-40B4-BE49-F238E27FC236}">
                    <a16:creationId xmlns:a16="http://schemas.microsoft.com/office/drawing/2014/main" id="{AAFEAD2E-21C6-5A66-0971-9877E56F5598}"/>
                  </a:ext>
                </a:extLst>
              </p:cNvPr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86">
                <a:extLst>
                  <a:ext uri="{FF2B5EF4-FFF2-40B4-BE49-F238E27FC236}">
                    <a16:creationId xmlns:a16="http://schemas.microsoft.com/office/drawing/2014/main" id="{F0BC7B8F-1467-D59E-F06D-86647AD31FB9}"/>
                  </a:ext>
                </a:extLst>
              </p:cNvPr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86">
                <a:extLst>
                  <a:ext uri="{FF2B5EF4-FFF2-40B4-BE49-F238E27FC236}">
                    <a16:creationId xmlns:a16="http://schemas.microsoft.com/office/drawing/2014/main" id="{3EFB7809-539B-146E-E5D2-56412EACCD37}"/>
                  </a:ext>
                </a:extLst>
              </p:cNvPr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86">
                <a:extLst>
                  <a:ext uri="{FF2B5EF4-FFF2-40B4-BE49-F238E27FC236}">
                    <a16:creationId xmlns:a16="http://schemas.microsoft.com/office/drawing/2014/main" id="{E63215BD-5F76-A4C3-4B91-4BDC5880BB3C}"/>
                  </a:ext>
                </a:extLst>
              </p:cNvPr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86">
                <a:extLst>
                  <a:ext uri="{FF2B5EF4-FFF2-40B4-BE49-F238E27FC236}">
                    <a16:creationId xmlns:a16="http://schemas.microsoft.com/office/drawing/2014/main" id="{B5854F33-B69F-24E7-204F-B08CBE6A8C56}"/>
                  </a:ext>
                </a:extLst>
              </p:cNvPr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86">
                <a:extLst>
                  <a:ext uri="{FF2B5EF4-FFF2-40B4-BE49-F238E27FC236}">
                    <a16:creationId xmlns:a16="http://schemas.microsoft.com/office/drawing/2014/main" id="{ABEA09D2-260A-2D5E-9A83-1796045354B1}"/>
                  </a:ext>
                </a:extLst>
              </p:cNvPr>
              <p:cNvSpPr/>
              <p:nvPr/>
            </p:nvSpPr>
            <p:spPr>
              <a:xfrm>
                <a:off x="56623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D8F0EA2C-1F30-4B80-0C45-8A5941FEC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9B594E34-F00A-2A1F-6C17-14C0A5664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7D7033-9BEE-0C5C-8061-5D2EF9CB29CE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32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18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>
          <a:extLst>
            <a:ext uri="{FF2B5EF4-FFF2-40B4-BE49-F238E27FC236}">
              <a16:creationId xmlns:a16="http://schemas.microsoft.com/office/drawing/2014/main" id="{5D084EE6-13CF-08F4-C19F-0CB09E296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2">
            <a:extLst>
              <a:ext uri="{FF2B5EF4-FFF2-40B4-BE49-F238E27FC236}">
                <a16:creationId xmlns:a16="http://schemas.microsoft.com/office/drawing/2014/main" id="{B6BB4F00-9529-F357-1F07-4937A08422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Introduction</a:t>
            </a:r>
            <a:endParaRPr dirty="0"/>
          </a:p>
        </p:txBody>
      </p:sp>
      <p:sp>
        <p:nvSpPr>
          <p:cNvPr id="612" name="Google Shape;612;p62">
            <a:extLst>
              <a:ext uri="{FF2B5EF4-FFF2-40B4-BE49-F238E27FC236}">
                <a16:creationId xmlns:a16="http://schemas.microsoft.com/office/drawing/2014/main" id="{7125C4C2-0030-E436-024F-AEE1BB48A0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Healthcare is </a:t>
            </a:r>
            <a:r>
              <a:rPr lang="en-US" sz="1600" b="1" dirty="0"/>
              <a:t>data-rich but complex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AI supports </a:t>
            </a:r>
            <a:r>
              <a:rPr lang="en-US" sz="1600" b="1" dirty="0"/>
              <a:t>diagnosis, prediction, and treatment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MLOps</a:t>
            </a:r>
            <a:r>
              <a:rPr lang="en-US" sz="1600" dirty="0"/>
              <a:t> ensures AI is </a:t>
            </a:r>
            <a:r>
              <a:rPr lang="en-US" sz="1600" b="1" dirty="0"/>
              <a:t>reliable, scalable, and safe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Example: AI can analyze </a:t>
            </a:r>
            <a:r>
              <a:rPr lang="en-US" sz="1600" b="1" dirty="0"/>
              <a:t>X-ray images</a:t>
            </a:r>
            <a:r>
              <a:rPr lang="en-US" sz="1600" dirty="0"/>
              <a:t> to detect pneumonia, and </a:t>
            </a:r>
            <a:r>
              <a:rPr lang="en-US" sz="1600" dirty="0" err="1"/>
              <a:t>MLOps</a:t>
            </a:r>
            <a:r>
              <a:rPr lang="en-US" sz="1600" dirty="0"/>
              <a:t> ensures the model is updated and monitored over time</a:t>
            </a:r>
            <a:endParaRPr sz="1600" dirty="0"/>
          </a:p>
        </p:txBody>
      </p: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F3DEBE27-B598-03E4-F11B-D477C2C5C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90DC4F76-BC0B-2609-A232-D887D1C3B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pic>
        <p:nvPicPr>
          <p:cNvPr id="8" name="Picture 7" descr="A robot pointing at a screen&#10;&#10;AI-generated content may be incorrect.">
            <a:extLst>
              <a:ext uri="{FF2B5EF4-FFF2-40B4-BE49-F238E27FC236}">
                <a16:creationId xmlns:a16="http://schemas.microsoft.com/office/drawing/2014/main" id="{F110C844-463C-6A72-39A0-4A5790703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327" y="3558298"/>
            <a:ext cx="2589717" cy="1355555"/>
          </a:xfrm>
          <a:prstGeom prst="rect">
            <a:avLst/>
          </a:prstGeom>
        </p:spPr>
      </p:pic>
      <p:pic>
        <p:nvPicPr>
          <p:cNvPr id="10" name="Picture 9" descr="A person and person standing next to a robot&#10;&#10;AI-generated content may be incorrect.">
            <a:extLst>
              <a:ext uri="{FF2B5EF4-FFF2-40B4-BE49-F238E27FC236}">
                <a16:creationId xmlns:a16="http://schemas.microsoft.com/office/drawing/2014/main" id="{C3D4C8DC-6F28-B6D9-197C-DCC2850BE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2311" y="3404165"/>
            <a:ext cx="2187432" cy="16638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25B926-2D88-FD2A-5523-3D40E48F0B24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33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25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0"/>
          <p:cNvSpPr txBox="1">
            <a:spLocks noGrp="1"/>
          </p:cNvSpPr>
          <p:nvPr>
            <p:ph type="title"/>
          </p:nvPr>
        </p:nvSpPr>
        <p:spPr>
          <a:xfrm>
            <a:off x="713100" y="1211300"/>
            <a:ext cx="3661500" cy="18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Why AI in Healthcare?</a:t>
            </a:r>
            <a:endParaRPr dirty="0"/>
          </a:p>
        </p:txBody>
      </p:sp>
      <p:sp>
        <p:nvSpPr>
          <p:cNvPr id="772" name="Google Shape;772;p70"/>
          <p:cNvSpPr txBox="1">
            <a:spLocks noGrp="1"/>
          </p:cNvSpPr>
          <p:nvPr>
            <p:ph type="subTitle" idx="1"/>
          </p:nvPr>
        </p:nvSpPr>
        <p:spPr>
          <a:xfrm>
            <a:off x="5511568" y="1203107"/>
            <a:ext cx="2595984" cy="3400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Healthcare generates </a:t>
            </a:r>
            <a:r>
              <a:rPr lang="en-US" b="1" dirty="0"/>
              <a:t>huge amounts of data</a:t>
            </a:r>
            <a:r>
              <a:rPr lang="en-US" dirty="0"/>
              <a:t> (records, images, labs)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AI can </a:t>
            </a:r>
            <a:r>
              <a:rPr lang="en-US" b="1" dirty="0"/>
              <a:t>find patterns</a:t>
            </a:r>
            <a:r>
              <a:rPr lang="en-US" dirty="0"/>
              <a:t> that humans may miss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Supports </a:t>
            </a:r>
            <a:r>
              <a:rPr lang="en-US" b="1" dirty="0"/>
              <a:t>faster and more accurate diagnoses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Helps doctors </a:t>
            </a:r>
            <a:r>
              <a:rPr lang="en-US" b="1" dirty="0"/>
              <a:t>predict risks</a:t>
            </a:r>
            <a:r>
              <a:rPr lang="en-US" dirty="0"/>
              <a:t> and personalize treatments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Improves </a:t>
            </a:r>
            <a:r>
              <a:rPr lang="en-US" b="1" dirty="0"/>
              <a:t>hospital efficiency</a:t>
            </a:r>
            <a:r>
              <a:rPr lang="en-US" dirty="0"/>
              <a:t> (scheduling, resources, costs)</a:t>
            </a:r>
            <a:endParaRPr dirty="0"/>
          </a:p>
        </p:txBody>
      </p:sp>
      <p:grpSp>
        <p:nvGrpSpPr>
          <p:cNvPr id="773" name="Google Shape;773;p70"/>
          <p:cNvGrpSpPr/>
          <p:nvPr/>
        </p:nvGrpSpPr>
        <p:grpSpPr>
          <a:xfrm>
            <a:off x="0" y="3189450"/>
            <a:ext cx="3765075" cy="484600"/>
            <a:chOff x="198225" y="4390550"/>
            <a:chExt cx="3765075" cy="484600"/>
          </a:xfrm>
        </p:grpSpPr>
        <p:sp>
          <p:nvSpPr>
            <p:cNvPr id="774" name="Google Shape;774;p70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70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70"/>
          <p:cNvGrpSpPr/>
          <p:nvPr/>
        </p:nvGrpSpPr>
        <p:grpSpPr>
          <a:xfrm>
            <a:off x="3575862" y="649031"/>
            <a:ext cx="685039" cy="255416"/>
            <a:chOff x="4042650" y="642025"/>
            <a:chExt cx="1154625" cy="430500"/>
          </a:xfrm>
        </p:grpSpPr>
        <p:sp>
          <p:nvSpPr>
            <p:cNvPr id="777" name="Google Shape;777;p70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70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70"/>
          <p:cNvGrpSpPr/>
          <p:nvPr/>
        </p:nvGrpSpPr>
        <p:grpSpPr>
          <a:xfrm>
            <a:off x="816502" y="3538579"/>
            <a:ext cx="1163678" cy="63948"/>
            <a:chOff x="3779200" y="1371600"/>
            <a:chExt cx="1992600" cy="109500"/>
          </a:xfrm>
        </p:grpSpPr>
        <p:sp>
          <p:nvSpPr>
            <p:cNvPr id="780" name="Google Shape;780;p7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7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7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7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7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7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70"/>
          <p:cNvSpPr/>
          <p:nvPr/>
        </p:nvSpPr>
        <p:spPr>
          <a:xfrm>
            <a:off x="5350812" y="1028706"/>
            <a:ext cx="3173100" cy="35754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70"/>
          <p:cNvSpPr/>
          <p:nvPr/>
        </p:nvSpPr>
        <p:spPr>
          <a:xfrm>
            <a:off x="4439662" y="2247393"/>
            <a:ext cx="295463" cy="255416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4F9BA707-39F3-848B-1D0C-3C6FAED96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1E92B881-F05B-3573-3ADC-CAFED425D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25D537-E0C3-DAE0-3F07-53DC1897D704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34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82"/>
          <p:cNvSpPr/>
          <p:nvPr/>
        </p:nvSpPr>
        <p:spPr>
          <a:xfrm>
            <a:off x="2001475" y="1249450"/>
            <a:ext cx="2370600" cy="1579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82"/>
          <p:cNvSpPr/>
          <p:nvPr/>
        </p:nvSpPr>
        <p:spPr>
          <a:xfrm>
            <a:off x="4771975" y="1249450"/>
            <a:ext cx="2370600" cy="1579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82"/>
          <p:cNvSpPr/>
          <p:nvPr/>
        </p:nvSpPr>
        <p:spPr>
          <a:xfrm>
            <a:off x="2001425" y="2984175"/>
            <a:ext cx="2370600" cy="1579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82"/>
          <p:cNvSpPr/>
          <p:nvPr/>
        </p:nvSpPr>
        <p:spPr>
          <a:xfrm>
            <a:off x="4771925" y="2984175"/>
            <a:ext cx="2370600" cy="1579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82"/>
          <p:cNvSpPr txBox="1">
            <a:spLocks noGrp="1"/>
          </p:cNvSpPr>
          <p:nvPr>
            <p:ph type="title"/>
          </p:nvPr>
        </p:nvSpPr>
        <p:spPr>
          <a:xfrm>
            <a:off x="720000" y="438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Key AI Applications in Healthcare</a:t>
            </a:r>
            <a:endParaRPr dirty="0"/>
          </a:p>
        </p:txBody>
      </p:sp>
      <p:sp>
        <p:nvSpPr>
          <p:cNvPr id="1049" name="Google Shape;1049;p82"/>
          <p:cNvSpPr txBox="1">
            <a:spLocks noGrp="1"/>
          </p:cNvSpPr>
          <p:nvPr>
            <p:ph type="title" idx="2"/>
          </p:nvPr>
        </p:nvSpPr>
        <p:spPr>
          <a:xfrm>
            <a:off x="2092281" y="1343131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/>
              <a:t>Medical Imaging</a:t>
            </a:r>
            <a:endParaRPr sz="2000" dirty="0"/>
          </a:p>
        </p:txBody>
      </p:sp>
      <p:sp>
        <p:nvSpPr>
          <p:cNvPr id="1050" name="Google Shape;1050;p82"/>
          <p:cNvSpPr txBox="1">
            <a:spLocks noGrp="1"/>
          </p:cNvSpPr>
          <p:nvPr>
            <p:ph type="subTitle" idx="1"/>
          </p:nvPr>
        </p:nvSpPr>
        <p:spPr>
          <a:xfrm>
            <a:off x="2092281" y="1885425"/>
            <a:ext cx="21888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Detecting tumors, fractures, or pneumonia from X-rays, MRIs, CT scans</a:t>
            </a:r>
            <a:endParaRPr dirty="0"/>
          </a:p>
        </p:txBody>
      </p:sp>
      <p:sp>
        <p:nvSpPr>
          <p:cNvPr id="1051" name="Google Shape;1051;p82"/>
          <p:cNvSpPr txBox="1">
            <a:spLocks noGrp="1"/>
          </p:cNvSpPr>
          <p:nvPr>
            <p:ph type="title" idx="3"/>
          </p:nvPr>
        </p:nvSpPr>
        <p:spPr>
          <a:xfrm>
            <a:off x="4862869" y="1505075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/>
              <a:t>Predictive Analytics</a:t>
            </a:r>
            <a:endParaRPr sz="2000" dirty="0"/>
          </a:p>
        </p:txBody>
      </p:sp>
      <p:sp>
        <p:nvSpPr>
          <p:cNvPr id="1052" name="Google Shape;1052;p82"/>
          <p:cNvSpPr txBox="1">
            <a:spLocks noGrp="1"/>
          </p:cNvSpPr>
          <p:nvPr>
            <p:ph type="subTitle" idx="4"/>
          </p:nvPr>
        </p:nvSpPr>
        <p:spPr>
          <a:xfrm>
            <a:off x="4771925" y="1930200"/>
            <a:ext cx="2523051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Estimating patient readmission risk, predicting disease progression</a:t>
            </a:r>
            <a:endParaRPr dirty="0"/>
          </a:p>
        </p:txBody>
      </p:sp>
      <p:sp>
        <p:nvSpPr>
          <p:cNvPr id="1053" name="Google Shape;1053;p82"/>
          <p:cNvSpPr txBox="1">
            <a:spLocks noGrp="1"/>
          </p:cNvSpPr>
          <p:nvPr>
            <p:ph type="title" idx="5"/>
          </p:nvPr>
        </p:nvSpPr>
        <p:spPr>
          <a:xfrm>
            <a:off x="2001475" y="3245325"/>
            <a:ext cx="2370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/>
              <a:t>Personalized Medicine</a:t>
            </a:r>
            <a:endParaRPr sz="2000" dirty="0"/>
          </a:p>
        </p:txBody>
      </p:sp>
      <p:sp>
        <p:nvSpPr>
          <p:cNvPr id="1054" name="Google Shape;1054;p82"/>
          <p:cNvSpPr txBox="1">
            <a:spLocks noGrp="1"/>
          </p:cNvSpPr>
          <p:nvPr>
            <p:ph type="subTitle" idx="6"/>
          </p:nvPr>
        </p:nvSpPr>
        <p:spPr>
          <a:xfrm>
            <a:off x="2092281" y="3660250"/>
            <a:ext cx="21888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Recommending tailored drug treatments based on genetics and history</a:t>
            </a:r>
            <a:endParaRPr dirty="0"/>
          </a:p>
        </p:txBody>
      </p:sp>
      <p:sp>
        <p:nvSpPr>
          <p:cNvPr id="1055" name="Google Shape;1055;p82"/>
          <p:cNvSpPr txBox="1">
            <a:spLocks noGrp="1"/>
          </p:cNvSpPr>
          <p:nvPr>
            <p:ph type="title" idx="7"/>
          </p:nvPr>
        </p:nvSpPr>
        <p:spPr>
          <a:xfrm>
            <a:off x="4862869" y="3245325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/>
              <a:t>Operational Efficiency</a:t>
            </a:r>
            <a:endParaRPr sz="2000" dirty="0"/>
          </a:p>
        </p:txBody>
      </p:sp>
      <p:sp>
        <p:nvSpPr>
          <p:cNvPr id="1056" name="Google Shape;1056;p82"/>
          <p:cNvSpPr txBox="1">
            <a:spLocks noGrp="1"/>
          </p:cNvSpPr>
          <p:nvPr>
            <p:ph type="subTitle" idx="8"/>
          </p:nvPr>
        </p:nvSpPr>
        <p:spPr>
          <a:xfrm>
            <a:off x="4695700" y="3660250"/>
            <a:ext cx="252305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Optimizing staff scheduling, hospital bed allocation, and supply management</a:t>
            </a:r>
            <a:endParaRPr dirty="0"/>
          </a:p>
        </p:txBody>
      </p: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79C3C931-CC20-AB4A-6FFC-723CF2433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368" y="40249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1E77449C-FA51-38FB-75AD-22A17070B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194" y="23669"/>
            <a:ext cx="515648" cy="532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89FD28-AE51-D378-144F-653703AE34C2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35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7" name="Google Shape;121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100" y="1328650"/>
            <a:ext cx="4587800" cy="2899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8" name="Google Shape;1218;p89"/>
          <p:cNvGrpSpPr/>
          <p:nvPr/>
        </p:nvGrpSpPr>
        <p:grpSpPr>
          <a:xfrm>
            <a:off x="3733346" y="1225178"/>
            <a:ext cx="4896644" cy="3711298"/>
            <a:chOff x="713409" y="1097136"/>
            <a:chExt cx="3891167" cy="2949220"/>
          </a:xfrm>
        </p:grpSpPr>
        <p:sp>
          <p:nvSpPr>
            <p:cNvPr id="1219" name="Google Shape;1219;p89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89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89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89"/>
          <p:cNvGrpSpPr/>
          <p:nvPr/>
        </p:nvGrpSpPr>
        <p:grpSpPr>
          <a:xfrm>
            <a:off x="514008" y="566396"/>
            <a:ext cx="4163361" cy="2376767"/>
            <a:chOff x="713100" y="1597775"/>
            <a:chExt cx="5712625" cy="3217500"/>
          </a:xfrm>
        </p:grpSpPr>
        <p:sp>
          <p:nvSpPr>
            <p:cNvPr id="1223" name="Google Shape;1223;p89"/>
            <p:cNvSpPr/>
            <p:nvPr/>
          </p:nvSpPr>
          <p:spPr>
            <a:xfrm>
              <a:off x="713100" y="15977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89"/>
            <p:cNvSpPr/>
            <p:nvPr/>
          </p:nvSpPr>
          <p:spPr>
            <a:xfrm>
              <a:off x="851725" y="17363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89"/>
          <p:cNvSpPr txBox="1">
            <a:spLocks noGrp="1"/>
          </p:cNvSpPr>
          <p:nvPr>
            <p:ph type="title"/>
          </p:nvPr>
        </p:nvSpPr>
        <p:spPr>
          <a:xfrm>
            <a:off x="842475" y="968900"/>
            <a:ext cx="35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Example</a:t>
            </a:r>
            <a:endParaRPr dirty="0"/>
          </a:p>
        </p:txBody>
      </p:sp>
      <p:sp>
        <p:nvSpPr>
          <p:cNvPr id="1226" name="Google Shape;1226;p89"/>
          <p:cNvSpPr txBox="1">
            <a:spLocks noGrp="1"/>
          </p:cNvSpPr>
          <p:nvPr>
            <p:ph type="subTitle" idx="1"/>
          </p:nvPr>
        </p:nvSpPr>
        <p:spPr>
          <a:xfrm>
            <a:off x="842475" y="1659400"/>
            <a:ext cx="3506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AI can analyze a </a:t>
            </a:r>
            <a:r>
              <a:rPr lang="en-US" b="1" dirty="0"/>
              <a:t>chest X-ray</a:t>
            </a:r>
            <a:r>
              <a:rPr lang="en-US" dirty="0"/>
              <a:t> to detect early signs of pneumonia faster than a human radiologist.</a:t>
            </a:r>
            <a:endParaRPr dirty="0"/>
          </a:p>
        </p:txBody>
      </p:sp>
      <p:sp>
        <p:nvSpPr>
          <p:cNvPr id="1227" name="Google Shape;1227;p89"/>
          <p:cNvSpPr/>
          <p:nvPr/>
        </p:nvSpPr>
        <p:spPr>
          <a:xfrm>
            <a:off x="2755275" y="3764050"/>
            <a:ext cx="513300" cy="4641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8" name="Google Shape;1228;p89"/>
          <p:cNvGrpSpPr/>
          <p:nvPr/>
        </p:nvGrpSpPr>
        <p:grpSpPr>
          <a:xfrm flipH="1">
            <a:off x="-5" y="3262424"/>
            <a:ext cx="2947684" cy="527672"/>
            <a:chOff x="1358103" y="3291921"/>
            <a:chExt cx="3368397" cy="603054"/>
          </a:xfrm>
        </p:grpSpPr>
        <p:sp>
          <p:nvSpPr>
            <p:cNvPr id="1229" name="Google Shape;1229;p89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89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9B4B1F38-F8BA-D051-70B2-692B34C5D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352" y="50748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F5D72519-EEFF-03D2-6B9A-35CCC844D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704" y="50748"/>
            <a:ext cx="515648" cy="5322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3DC529-0C79-E2BA-136F-C7D6B8757231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36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>
          <a:extLst>
            <a:ext uri="{FF2B5EF4-FFF2-40B4-BE49-F238E27FC236}">
              <a16:creationId xmlns:a16="http://schemas.microsoft.com/office/drawing/2014/main" id="{8BBE9DD0-6FED-9E9A-F73E-FD5BD37A6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2">
            <a:extLst>
              <a:ext uri="{FF2B5EF4-FFF2-40B4-BE49-F238E27FC236}">
                <a16:creationId xmlns:a16="http://schemas.microsoft.com/office/drawing/2014/main" id="{BEBD9817-A5F2-C66F-6C38-51DC036184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Challenges in Healthcare AI</a:t>
            </a:r>
            <a:endParaRPr dirty="0"/>
          </a:p>
        </p:txBody>
      </p:sp>
      <p:sp>
        <p:nvSpPr>
          <p:cNvPr id="612" name="Google Shape;612;p62">
            <a:extLst>
              <a:ext uri="{FF2B5EF4-FFF2-40B4-BE49-F238E27FC236}">
                <a16:creationId xmlns:a16="http://schemas.microsoft.com/office/drawing/2014/main" id="{C2E71770-CA74-9E86-B9C8-3A95400271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Data Privacy &amp; Security</a:t>
            </a:r>
            <a:endParaRPr lang="en-US" sz="1400" dirty="0"/>
          </a:p>
          <a:p>
            <a:pPr lvl="1"/>
            <a:r>
              <a:rPr lang="en-US" sz="1400" dirty="0"/>
              <a:t>Patient records include sensitive details (genetics, history).</a:t>
            </a:r>
          </a:p>
          <a:p>
            <a:pPr lvl="1"/>
            <a:r>
              <a:rPr lang="en-US" sz="1400" i="1" dirty="0"/>
              <a:t>Example:</a:t>
            </a:r>
            <a:r>
              <a:rPr lang="en-US" sz="1400" dirty="0"/>
              <a:t> A hospital AI system was hacked in 2021, exposing thousands of patient scans</a:t>
            </a:r>
          </a:p>
          <a:p>
            <a:pPr marL="44450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Regulatory Compliance</a:t>
            </a:r>
            <a:endParaRPr lang="en-US" sz="1400" dirty="0"/>
          </a:p>
          <a:p>
            <a:pPr lvl="1"/>
            <a:r>
              <a:rPr lang="en-US" sz="1400" dirty="0"/>
              <a:t>Healthcare AI must follow strict laws (HIPAA, FDA approval).</a:t>
            </a:r>
          </a:p>
          <a:p>
            <a:pPr lvl="1"/>
            <a:r>
              <a:rPr lang="en-US" sz="1400" i="1" dirty="0"/>
              <a:t>Example:</a:t>
            </a:r>
            <a:r>
              <a:rPr lang="en-US" sz="1400" dirty="0"/>
              <a:t> An AI diagnostic tool cannot be used in the U.S. until it passes FDA clearance</a:t>
            </a:r>
            <a:endParaRPr lang="en-US" sz="1400" b="1" dirty="0"/>
          </a:p>
          <a:p>
            <a:pPr marL="44450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Bias &amp; Fairness</a:t>
            </a:r>
            <a:endParaRPr lang="en-US" sz="1400" dirty="0"/>
          </a:p>
          <a:p>
            <a:pPr lvl="1"/>
            <a:r>
              <a:rPr lang="en-US" sz="1400" dirty="0"/>
              <a:t>AI may favor one group if data is imbalanced.</a:t>
            </a:r>
          </a:p>
          <a:p>
            <a:pPr lvl="1"/>
            <a:r>
              <a:rPr lang="en-US" sz="1400" i="1" dirty="0"/>
              <a:t>Example:</a:t>
            </a:r>
            <a:r>
              <a:rPr lang="en-US" sz="1400" dirty="0"/>
              <a:t> A skin cancer detection model trained mostly on light skin tones failed on darker skin</a:t>
            </a:r>
          </a:p>
          <a:p>
            <a:pPr marL="44450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Model Drift</a:t>
            </a:r>
            <a:endParaRPr lang="en-US" sz="1400" dirty="0"/>
          </a:p>
          <a:p>
            <a:pPr lvl="1"/>
            <a:r>
              <a:rPr lang="en-US" sz="1400" dirty="0"/>
              <a:t>Medical data changes over time, reducing model accuracy.</a:t>
            </a:r>
          </a:p>
          <a:p>
            <a:pPr lvl="1"/>
            <a:r>
              <a:rPr lang="en-US" sz="1400" i="1" dirty="0"/>
              <a:t>Example:</a:t>
            </a:r>
            <a:r>
              <a:rPr lang="en-US" sz="1400" dirty="0"/>
              <a:t> A COVID-19 risk prediction model trained in 2020 performed poorly in 2022 because virus variants and treatments had changed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sz="1400" dirty="0"/>
          </a:p>
        </p:txBody>
      </p: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B6340002-5C59-1469-4D18-A3F8EDD5D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6B142BA8-56D1-39A7-D2CA-2F732CF3C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FA7AEB-DC72-0FFF-93EE-0A77E5BAA904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37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466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81"/>
          <p:cNvSpPr txBox="1">
            <a:spLocks noGrp="1"/>
          </p:cNvSpPr>
          <p:nvPr>
            <p:ph type="title"/>
          </p:nvPr>
        </p:nvSpPr>
        <p:spPr>
          <a:xfrm>
            <a:off x="720000" y="438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MLOps</a:t>
            </a:r>
            <a:r>
              <a:rPr lang="en-US" dirty="0"/>
              <a:t> Workflow in Healthcare</a:t>
            </a:r>
            <a:endParaRPr dirty="0"/>
          </a:p>
        </p:txBody>
      </p:sp>
      <p:sp>
        <p:nvSpPr>
          <p:cNvPr id="1015" name="Google Shape;1015;p81"/>
          <p:cNvSpPr txBox="1">
            <a:spLocks noGrp="1"/>
          </p:cNvSpPr>
          <p:nvPr>
            <p:ph type="subTitle" idx="6"/>
          </p:nvPr>
        </p:nvSpPr>
        <p:spPr>
          <a:xfrm>
            <a:off x="927143" y="3638175"/>
            <a:ext cx="2188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Train &amp; test models with error analysis</a:t>
            </a:r>
            <a:endParaRPr dirty="0"/>
          </a:p>
        </p:txBody>
      </p:sp>
      <p:sp>
        <p:nvSpPr>
          <p:cNvPr id="1016" name="Google Shape;1016;p81"/>
          <p:cNvSpPr txBox="1">
            <a:spLocks noGrp="1"/>
          </p:cNvSpPr>
          <p:nvPr>
            <p:ph type="title" idx="2"/>
          </p:nvPr>
        </p:nvSpPr>
        <p:spPr>
          <a:xfrm>
            <a:off x="927243" y="1766400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Scoping</a:t>
            </a:r>
            <a:endParaRPr dirty="0"/>
          </a:p>
        </p:txBody>
      </p:sp>
      <p:sp>
        <p:nvSpPr>
          <p:cNvPr id="1017" name="Google Shape;1017;p81"/>
          <p:cNvSpPr txBox="1">
            <a:spLocks noGrp="1"/>
          </p:cNvSpPr>
          <p:nvPr>
            <p:ph type="subTitle" idx="1"/>
          </p:nvPr>
        </p:nvSpPr>
        <p:spPr>
          <a:xfrm>
            <a:off x="927143" y="2204775"/>
            <a:ext cx="2188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Define the medical problem</a:t>
            </a:r>
            <a:endParaRPr dirty="0"/>
          </a:p>
        </p:txBody>
      </p:sp>
      <p:sp>
        <p:nvSpPr>
          <p:cNvPr id="1018" name="Google Shape;1018;p81"/>
          <p:cNvSpPr txBox="1">
            <a:spLocks noGrp="1"/>
          </p:cNvSpPr>
          <p:nvPr>
            <p:ph type="title" idx="3"/>
          </p:nvPr>
        </p:nvSpPr>
        <p:spPr>
          <a:xfrm>
            <a:off x="6028057" y="1766400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Data </a:t>
            </a:r>
            <a:endParaRPr dirty="0"/>
          </a:p>
        </p:txBody>
      </p:sp>
      <p:sp>
        <p:nvSpPr>
          <p:cNvPr id="1019" name="Google Shape;1019;p81"/>
          <p:cNvSpPr txBox="1">
            <a:spLocks noGrp="1"/>
          </p:cNvSpPr>
          <p:nvPr>
            <p:ph type="subTitle" idx="4"/>
          </p:nvPr>
        </p:nvSpPr>
        <p:spPr>
          <a:xfrm>
            <a:off x="6028043" y="2204775"/>
            <a:ext cx="2188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Collect, clean, and label health data</a:t>
            </a:r>
            <a:endParaRPr dirty="0"/>
          </a:p>
        </p:txBody>
      </p:sp>
      <p:sp>
        <p:nvSpPr>
          <p:cNvPr id="1020" name="Google Shape;1020;p81"/>
          <p:cNvSpPr txBox="1">
            <a:spLocks noGrp="1"/>
          </p:cNvSpPr>
          <p:nvPr>
            <p:ph type="title" idx="5"/>
          </p:nvPr>
        </p:nvSpPr>
        <p:spPr>
          <a:xfrm>
            <a:off x="783575" y="3199800"/>
            <a:ext cx="2332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Modeling </a:t>
            </a:r>
            <a:endParaRPr dirty="0"/>
          </a:p>
        </p:txBody>
      </p:sp>
      <p:sp>
        <p:nvSpPr>
          <p:cNvPr id="1021" name="Google Shape;1021;p81"/>
          <p:cNvSpPr txBox="1">
            <a:spLocks noGrp="1"/>
          </p:cNvSpPr>
          <p:nvPr>
            <p:ph type="title" idx="7"/>
          </p:nvPr>
        </p:nvSpPr>
        <p:spPr>
          <a:xfrm>
            <a:off x="6028057" y="3199800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Deployment </a:t>
            </a:r>
            <a:endParaRPr dirty="0"/>
          </a:p>
        </p:txBody>
      </p:sp>
      <p:sp>
        <p:nvSpPr>
          <p:cNvPr id="1022" name="Google Shape;1022;p81"/>
          <p:cNvSpPr txBox="1">
            <a:spLocks noGrp="1"/>
          </p:cNvSpPr>
          <p:nvPr>
            <p:ph type="subTitle" idx="8"/>
          </p:nvPr>
        </p:nvSpPr>
        <p:spPr>
          <a:xfrm>
            <a:off x="6028043" y="3638175"/>
            <a:ext cx="2188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Integrate into hospital IT systems</a:t>
            </a:r>
            <a:endParaRPr dirty="0"/>
          </a:p>
        </p:txBody>
      </p:sp>
      <p:sp>
        <p:nvSpPr>
          <p:cNvPr id="1023" name="Google Shape;1023;p81"/>
          <p:cNvSpPr/>
          <p:nvPr/>
        </p:nvSpPr>
        <p:spPr>
          <a:xfrm>
            <a:off x="3367893" y="1854200"/>
            <a:ext cx="981000" cy="9807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</a:t>
            </a:r>
            <a:endParaRPr sz="40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24" name="Google Shape;1024;p81"/>
          <p:cNvSpPr/>
          <p:nvPr/>
        </p:nvSpPr>
        <p:spPr>
          <a:xfrm>
            <a:off x="3367893" y="3251200"/>
            <a:ext cx="981000" cy="9807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endParaRPr sz="40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25" name="Google Shape;1025;p81"/>
          <p:cNvSpPr/>
          <p:nvPr/>
        </p:nvSpPr>
        <p:spPr>
          <a:xfrm>
            <a:off x="4795118" y="1854200"/>
            <a:ext cx="981000" cy="9807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</a:t>
            </a:r>
            <a:endParaRPr sz="40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26" name="Google Shape;1026;p81"/>
          <p:cNvSpPr/>
          <p:nvPr/>
        </p:nvSpPr>
        <p:spPr>
          <a:xfrm>
            <a:off x="4795118" y="3251200"/>
            <a:ext cx="981000" cy="9807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</a:t>
            </a:r>
            <a:endParaRPr sz="40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027" name="Google Shape;1027;p81"/>
          <p:cNvGrpSpPr/>
          <p:nvPr/>
        </p:nvGrpSpPr>
        <p:grpSpPr>
          <a:xfrm>
            <a:off x="3991955" y="1403987"/>
            <a:ext cx="1160092" cy="63948"/>
            <a:chOff x="3779200" y="1371600"/>
            <a:chExt cx="1992600" cy="109500"/>
          </a:xfrm>
        </p:grpSpPr>
        <p:sp>
          <p:nvSpPr>
            <p:cNvPr id="1028" name="Google Shape;1028;p81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1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1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1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1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81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81"/>
          <p:cNvGrpSpPr/>
          <p:nvPr/>
        </p:nvGrpSpPr>
        <p:grpSpPr>
          <a:xfrm>
            <a:off x="552441" y="704670"/>
            <a:ext cx="2125761" cy="273605"/>
            <a:chOff x="198225" y="4390550"/>
            <a:chExt cx="3765075" cy="484600"/>
          </a:xfrm>
        </p:grpSpPr>
        <p:sp>
          <p:nvSpPr>
            <p:cNvPr id="1035" name="Google Shape;1035;p81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1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81"/>
          <p:cNvGrpSpPr/>
          <p:nvPr/>
        </p:nvGrpSpPr>
        <p:grpSpPr>
          <a:xfrm flipH="1">
            <a:off x="6476991" y="1194320"/>
            <a:ext cx="2125761" cy="273605"/>
            <a:chOff x="198225" y="4390550"/>
            <a:chExt cx="3765075" cy="484600"/>
          </a:xfrm>
        </p:grpSpPr>
        <p:sp>
          <p:nvSpPr>
            <p:cNvPr id="1038" name="Google Shape;1038;p81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1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5AC3E18E-4C65-3493-5B53-E75711872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940FED1B-645C-384A-0CA7-A9C8F236B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F09CFE-9EDE-5329-899D-1A5FEF4A0254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38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>
          <a:extLst>
            <a:ext uri="{FF2B5EF4-FFF2-40B4-BE49-F238E27FC236}">
              <a16:creationId xmlns:a16="http://schemas.microsoft.com/office/drawing/2014/main" id="{1B2DB20B-607A-2722-743B-7F7591B1E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2">
            <a:extLst>
              <a:ext uri="{FF2B5EF4-FFF2-40B4-BE49-F238E27FC236}">
                <a16:creationId xmlns:a16="http://schemas.microsoft.com/office/drawing/2014/main" id="{A907C267-3FED-C551-F181-A41D66BEF5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Scoping in Healthcare</a:t>
            </a:r>
            <a:endParaRPr dirty="0"/>
          </a:p>
        </p:txBody>
      </p:sp>
      <p:sp>
        <p:nvSpPr>
          <p:cNvPr id="612" name="Google Shape;612;p62">
            <a:extLst>
              <a:ext uri="{FF2B5EF4-FFF2-40B4-BE49-F238E27FC236}">
                <a16:creationId xmlns:a16="http://schemas.microsoft.com/office/drawing/2014/main" id="{64D650AA-E09E-5CF6-FA05-FEDCBAB063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Define the Problem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Goal: Predict sepsis early to save patient lives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Why: Sepsis is life-threatening, and early detection is critical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Inputs (X)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Patient vital signs (heart rate, blood pressure, temperature)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Lab test results (white blood cell count, lactate levels)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Demographics (age, gender, medical history)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Output (Y)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Probability that a patient will develop sepsis in the next 30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8741F281-7728-89BA-05BD-535C08051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A2D89A9C-D1ED-CE9D-4CD6-13D9FE243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080048-FA61-76CF-B884-C8282E0D9D00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39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299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5"/>
          <p:cNvSpPr/>
          <p:nvPr/>
        </p:nvSpPr>
        <p:spPr>
          <a:xfrm>
            <a:off x="713100" y="955750"/>
            <a:ext cx="5574000" cy="3078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65"/>
          <p:cNvSpPr/>
          <p:nvPr/>
        </p:nvSpPr>
        <p:spPr>
          <a:xfrm>
            <a:off x="851725" y="1094350"/>
            <a:ext cx="5574000" cy="3078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65"/>
          <p:cNvSpPr txBox="1">
            <a:spLocks noGrp="1"/>
          </p:cNvSpPr>
          <p:nvPr>
            <p:ph type="title"/>
          </p:nvPr>
        </p:nvSpPr>
        <p:spPr>
          <a:xfrm>
            <a:off x="1343125" y="2150850"/>
            <a:ext cx="459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Why Do We Need </a:t>
            </a:r>
            <a:r>
              <a:rPr lang="en-US" dirty="0" err="1"/>
              <a:t>MLOps</a:t>
            </a:r>
            <a:r>
              <a:rPr lang="en-US" dirty="0"/>
              <a:t>?</a:t>
            </a:r>
            <a:endParaRPr dirty="0"/>
          </a:p>
        </p:txBody>
      </p:sp>
      <p:grpSp>
        <p:nvGrpSpPr>
          <p:cNvPr id="692" name="Google Shape;692;p65"/>
          <p:cNvGrpSpPr/>
          <p:nvPr/>
        </p:nvGrpSpPr>
        <p:grpSpPr>
          <a:xfrm rot="5400000">
            <a:off x="416740" y="982095"/>
            <a:ext cx="871512" cy="467554"/>
            <a:chOff x="773350" y="518000"/>
            <a:chExt cx="2757950" cy="1479600"/>
          </a:xfrm>
        </p:grpSpPr>
        <p:sp>
          <p:nvSpPr>
            <p:cNvPr id="693" name="Google Shape;693;p65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5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5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271B94DE-1469-14C7-F84C-A6805FCC7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52C5A2C1-7F7C-47A5-D427-42CFE0CCA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56D627-2B81-00C9-C18D-724D3184104B}"/>
              </a:ext>
            </a:extLst>
          </p:cNvPr>
          <p:cNvSpPr txBox="1"/>
          <p:nvPr/>
        </p:nvSpPr>
        <p:spPr>
          <a:xfrm>
            <a:off x="8858650" y="4822037"/>
            <a:ext cx="290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4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>
          <a:extLst>
            <a:ext uri="{FF2B5EF4-FFF2-40B4-BE49-F238E27FC236}">
              <a16:creationId xmlns:a16="http://schemas.microsoft.com/office/drawing/2014/main" id="{F25CFDF2-361C-6027-83D0-E8842BD92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2">
            <a:extLst>
              <a:ext uri="{FF2B5EF4-FFF2-40B4-BE49-F238E27FC236}">
                <a16:creationId xmlns:a16="http://schemas.microsoft.com/office/drawing/2014/main" id="{732ECB60-328D-E5F4-D2EE-E851D1E1AF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Data in Healthcare</a:t>
            </a:r>
            <a:endParaRPr dirty="0"/>
          </a:p>
        </p:txBody>
      </p:sp>
      <p:sp>
        <p:nvSpPr>
          <p:cNvPr id="612" name="Google Shape;612;p62">
            <a:extLst>
              <a:ext uri="{FF2B5EF4-FFF2-40B4-BE49-F238E27FC236}">
                <a16:creationId xmlns:a16="http://schemas.microsoft.com/office/drawing/2014/main" id="{265E508B-D559-880C-7E07-F7B339B9DB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Collect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Patient electronic health records (EHRs)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ICU vital sign monitors (e.g., heart rate, blood pressure)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Label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Mark cases: </a:t>
            </a:r>
            <a:r>
              <a:rPr lang="en-US" sz="1400" i="1" dirty="0"/>
              <a:t>Sepsis = Yes / No</a:t>
            </a:r>
            <a:r>
              <a:rPr lang="en-US" sz="1400" dirty="0"/>
              <a:t> based on clinical diagnosis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Ground truth comes from doctors’ notes and lab confirmations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Organize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Structured: numbers like blood pressure, temperature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Unstructured: text notes, medical images, lab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Establish Baseline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Simple rule: If temperature &gt; 38°C + heart rate &gt; 100 → high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ECE0A424-7826-5D19-E22C-F8809462C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F58BF892-FECB-1A3A-087B-D8B30813B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A03510-CE1E-1BA1-A62B-77F980DEB0EC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40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285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>
          <a:extLst>
            <a:ext uri="{FF2B5EF4-FFF2-40B4-BE49-F238E27FC236}">
              <a16:creationId xmlns:a16="http://schemas.microsoft.com/office/drawing/2014/main" id="{FEACE957-0B81-A68D-480F-F4B1A12BD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2">
            <a:extLst>
              <a:ext uri="{FF2B5EF4-FFF2-40B4-BE49-F238E27FC236}">
                <a16:creationId xmlns:a16="http://schemas.microsoft.com/office/drawing/2014/main" id="{33EF9413-6878-1275-D164-0F1B2F2FDF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Modeling in Healthcare</a:t>
            </a:r>
            <a:endParaRPr dirty="0"/>
          </a:p>
        </p:txBody>
      </p:sp>
      <p:sp>
        <p:nvSpPr>
          <p:cNvPr id="612" name="Google Shape;612;p62">
            <a:extLst>
              <a:ext uri="{FF2B5EF4-FFF2-40B4-BE49-F238E27FC236}">
                <a16:creationId xmlns:a16="http://schemas.microsoft.com/office/drawing/2014/main" id="{1CB268A1-A09A-7784-901F-439F4324F7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Select a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Start simple → Logistic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Move to complex → Random Forest, Deep Learning (LSTMs for time-series ICU data)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 the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Use historical patient data with labeled outcomes (Sepsis = Yes/No)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Lab test results (white blood cell count, lactate levels)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Split data into training, validation, and test 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 Error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Identify common mistakes → e.g., model misses elderly patients with atypical symptoms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Analyze false negatives carefully → these are critical in sepsis prediction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Improve by adding new features (e.g., trends in vital signs over time)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9ACBC62D-4CC2-F78B-3203-D7FE5DA52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902423F1-EA49-5D3D-6966-EF79F2026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CFED9F-06A9-CB01-1FF7-4C72DC680C62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41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949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>
          <a:extLst>
            <a:ext uri="{FF2B5EF4-FFF2-40B4-BE49-F238E27FC236}">
              <a16:creationId xmlns:a16="http://schemas.microsoft.com/office/drawing/2014/main" id="{D69E47F2-0F2D-A30E-88D8-49EFABD52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2">
            <a:extLst>
              <a:ext uri="{FF2B5EF4-FFF2-40B4-BE49-F238E27FC236}">
                <a16:creationId xmlns:a16="http://schemas.microsoft.com/office/drawing/2014/main" id="{D0752A47-0D45-8518-FE36-B55591FF1B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Deployment in Healthcare</a:t>
            </a:r>
            <a:endParaRPr dirty="0"/>
          </a:p>
        </p:txBody>
      </p:sp>
      <p:sp>
        <p:nvSpPr>
          <p:cNvPr id="612" name="Google Shape;612;p62">
            <a:extLst>
              <a:ext uri="{FF2B5EF4-FFF2-40B4-BE49-F238E27FC236}">
                <a16:creationId xmlns:a16="http://schemas.microsoft.com/office/drawing/2014/main" id="{6DDD1178-EC56-1D8E-38C2-A8DFED0181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Deploy in Production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Integrate model into the hospital’s ICU monitoring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Predictions show up in the doctor’s dashboard or EMR (Electronic Medical Record)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Deployment Strategy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Shadow Mode</a:t>
            </a:r>
            <a:r>
              <a:rPr lang="en-US" sz="1400" dirty="0"/>
              <a:t> → Run alongside doctors’ current system without showing predictions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Canary Deployment</a:t>
            </a:r>
            <a:r>
              <a:rPr lang="en-US" sz="1400" dirty="0"/>
              <a:t> → Test in one ICU ward before rolling out hospital-wide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Monitoring in Deployment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Track accuracy on live patient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Watch for false negatives (missed sepsis cases)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Monitor system latency → predictions must be real-time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Maintain the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Update the model with new hospital data regularly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C1CAB51D-33CF-9EDC-959C-3B55DC0A3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8C56DC48-4F5B-E20F-DBE2-6B5A755E6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E1C4FF-2D5D-1BE5-88B7-0B5A74A225A6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42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2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4" name="Google Shape;3854;p119"/>
          <p:cNvSpPr txBox="1">
            <a:spLocks noGrp="1"/>
          </p:cNvSpPr>
          <p:nvPr>
            <p:ph type="body" idx="1"/>
          </p:nvPr>
        </p:nvSpPr>
        <p:spPr>
          <a:xfrm>
            <a:off x="1671300" y="2113226"/>
            <a:ext cx="58014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Reliability</a:t>
            </a:r>
            <a:r>
              <a:rPr lang="en-US" dirty="0"/>
              <a:t> → Continuous monitoring keeps models accurate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b="1" dirty="0"/>
              <a:t>Collaboration</a:t>
            </a:r>
            <a:r>
              <a:rPr lang="en-US" dirty="0"/>
              <a:t> → Doctors + engineers work better together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b="1" dirty="0"/>
              <a:t>Compliance</a:t>
            </a:r>
            <a:r>
              <a:rPr lang="en-US" dirty="0"/>
              <a:t> → Meets strict medical regulations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b="1" dirty="0"/>
              <a:t>Speed</a:t>
            </a:r>
            <a:r>
              <a:rPr lang="en-US" dirty="0"/>
              <a:t> → Faster updates and safer deployments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b="1" dirty="0"/>
              <a:t>Trust</a:t>
            </a:r>
            <a:r>
              <a:rPr lang="en-US" dirty="0"/>
              <a:t> → Transparent AI builds confidence for doctors &amp; patients</a:t>
            </a:r>
            <a:endParaRPr dirty="0"/>
          </a:p>
        </p:txBody>
      </p:sp>
      <p:sp>
        <p:nvSpPr>
          <p:cNvPr id="3855" name="Google Shape;3855;p119"/>
          <p:cNvSpPr txBox="1">
            <a:spLocks noGrp="1"/>
          </p:cNvSpPr>
          <p:nvPr>
            <p:ph type="title"/>
          </p:nvPr>
        </p:nvSpPr>
        <p:spPr>
          <a:xfrm>
            <a:off x="1593681" y="912000"/>
            <a:ext cx="7048494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MLOps</a:t>
            </a:r>
            <a:r>
              <a:rPr lang="en-US" dirty="0"/>
              <a:t> makes AI in healthcare safe, reliable, and trusted</a:t>
            </a:r>
            <a:endParaRPr dirty="0"/>
          </a:p>
        </p:txBody>
      </p:sp>
      <p:grpSp>
        <p:nvGrpSpPr>
          <p:cNvPr id="3856" name="Google Shape;3856;p119"/>
          <p:cNvGrpSpPr/>
          <p:nvPr/>
        </p:nvGrpSpPr>
        <p:grpSpPr>
          <a:xfrm>
            <a:off x="975131" y="799475"/>
            <a:ext cx="780400" cy="357900"/>
            <a:chOff x="4598506" y="471425"/>
            <a:chExt cx="780400" cy="357900"/>
          </a:xfrm>
        </p:grpSpPr>
        <p:sp>
          <p:nvSpPr>
            <p:cNvPr id="3857" name="Google Shape;3857;p119"/>
            <p:cNvSpPr/>
            <p:nvPr/>
          </p:nvSpPr>
          <p:spPr>
            <a:xfrm rot="5400000">
              <a:off x="50381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119"/>
            <p:cNvSpPr/>
            <p:nvPr/>
          </p:nvSpPr>
          <p:spPr>
            <a:xfrm rot="5400000">
              <a:off x="45814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9" name="Google Shape;3859;p119"/>
          <p:cNvGrpSpPr/>
          <p:nvPr/>
        </p:nvGrpSpPr>
        <p:grpSpPr>
          <a:xfrm>
            <a:off x="7541131" y="4146125"/>
            <a:ext cx="780400" cy="357900"/>
            <a:chOff x="4598506" y="471425"/>
            <a:chExt cx="780400" cy="357900"/>
          </a:xfrm>
        </p:grpSpPr>
        <p:sp>
          <p:nvSpPr>
            <p:cNvPr id="3860" name="Google Shape;3860;p119"/>
            <p:cNvSpPr/>
            <p:nvPr/>
          </p:nvSpPr>
          <p:spPr>
            <a:xfrm rot="5400000">
              <a:off x="50381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119"/>
            <p:cNvSpPr/>
            <p:nvPr/>
          </p:nvSpPr>
          <p:spPr>
            <a:xfrm rot="5400000">
              <a:off x="45814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4FABF3C1-7F69-9BF1-4872-50BC6344C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362DCF99-5098-9DFB-EDA4-94603F705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73D996-A440-C82A-63EA-F2EB692FE4DB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43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6" name="Google Shape;3866;p120"/>
          <p:cNvGrpSpPr/>
          <p:nvPr/>
        </p:nvGrpSpPr>
        <p:grpSpPr>
          <a:xfrm>
            <a:off x="713100" y="2779952"/>
            <a:ext cx="581628" cy="583945"/>
            <a:chOff x="2601750" y="1612625"/>
            <a:chExt cx="1123050" cy="1127525"/>
          </a:xfrm>
        </p:grpSpPr>
        <p:sp>
          <p:nvSpPr>
            <p:cNvPr id="3867" name="Google Shape;3867;p120"/>
            <p:cNvSpPr/>
            <p:nvPr/>
          </p:nvSpPr>
          <p:spPr>
            <a:xfrm>
              <a:off x="2601750" y="1612625"/>
              <a:ext cx="1033200" cy="1030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8" name="Google Shape;3868;p120"/>
            <p:cNvSpPr/>
            <p:nvPr/>
          </p:nvSpPr>
          <p:spPr>
            <a:xfrm>
              <a:off x="2691600" y="1709950"/>
              <a:ext cx="1033200" cy="10302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9" name="Google Shape;3869;p120"/>
          <p:cNvGrpSpPr/>
          <p:nvPr/>
        </p:nvGrpSpPr>
        <p:grpSpPr>
          <a:xfrm>
            <a:off x="1394397" y="2779952"/>
            <a:ext cx="581628" cy="583945"/>
            <a:chOff x="2601750" y="1612625"/>
            <a:chExt cx="1123050" cy="1127525"/>
          </a:xfrm>
        </p:grpSpPr>
        <p:sp>
          <p:nvSpPr>
            <p:cNvPr id="3870" name="Google Shape;3870;p120"/>
            <p:cNvSpPr/>
            <p:nvPr/>
          </p:nvSpPr>
          <p:spPr>
            <a:xfrm>
              <a:off x="2601750" y="1612625"/>
              <a:ext cx="1033200" cy="1030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1" name="Google Shape;3871;p120"/>
            <p:cNvSpPr/>
            <p:nvPr/>
          </p:nvSpPr>
          <p:spPr>
            <a:xfrm>
              <a:off x="2691600" y="1709950"/>
              <a:ext cx="1033200" cy="10302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2" name="Google Shape;3872;p120"/>
          <p:cNvGrpSpPr/>
          <p:nvPr/>
        </p:nvGrpSpPr>
        <p:grpSpPr>
          <a:xfrm>
            <a:off x="2068797" y="2779952"/>
            <a:ext cx="581628" cy="583945"/>
            <a:chOff x="2601750" y="1612625"/>
            <a:chExt cx="1123050" cy="1127525"/>
          </a:xfrm>
        </p:grpSpPr>
        <p:sp>
          <p:nvSpPr>
            <p:cNvPr id="3873" name="Google Shape;3873;p120"/>
            <p:cNvSpPr/>
            <p:nvPr/>
          </p:nvSpPr>
          <p:spPr>
            <a:xfrm>
              <a:off x="2601750" y="1612625"/>
              <a:ext cx="1033200" cy="1030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120"/>
            <p:cNvSpPr/>
            <p:nvPr/>
          </p:nvSpPr>
          <p:spPr>
            <a:xfrm>
              <a:off x="2691600" y="1709950"/>
              <a:ext cx="1033200" cy="10302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5" name="Google Shape;3875;p120"/>
          <p:cNvGrpSpPr/>
          <p:nvPr/>
        </p:nvGrpSpPr>
        <p:grpSpPr>
          <a:xfrm>
            <a:off x="2743197" y="2779952"/>
            <a:ext cx="581628" cy="583945"/>
            <a:chOff x="2601750" y="1612625"/>
            <a:chExt cx="1123050" cy="1127525"/>
          </a:xfrm>
        </p:grpSpPr>
        <p:sp>
          <p:nvSpPr>
            <p:cNvPr id="3876" name="Google Shape;3876;p120"/>
            <p:cNvSpPr/>
            <p:nvPr/>
          </p:nvSpPr>
          <p:spPr>
            <a:xfrm>
              <a:off x="2601750" y="1612625"/>
              <a:ext cx="1033200" cy="1030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120"/>
            <p:cNvSpPr/>
            <p:nvPr/>
          </p:nvSpPr>
          <p:spPr>
            <a:xfrm>
              <a:off x="2691600" y="1709950"/>
              <a:ext cx="1033200" cy="10302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8" name="Google Shape;3878;p120"/>
          <p:cNvSpPr txBox="1">
            <a:spLocks noGrp="1"/>
          </p:cNvSpPr>
          <p:nvPr>
            <p:ph type="title"/>
          </p:nvPr>
        </p:nvSpPr>
        <p:spPr>
          <a:xfrm>
            <a:off x="720000" y="375275"/>
            <a:ext cx="34347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879" name="Google Shape;3879;p120"/>
          <p:cNvSpPr txBox="1">
            <a:spLocks noGrp="1"/>
          </p:cNvSpPr>
          <p:nvPr>
            <p:ph type="subTitle" idx="1"/>
          </p:nvPr>
        </p:nvSpPr>
        <p:spPr>
          <a:xfrm>
            <a:off x="713100" y="1266825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888" name="Google Shape;388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875" y="425075"/>
            <a:ext cx="4255050" cy="4293345"/>
          </a:xfrm>
          <a:prstGeom prst="rect">
            <a:avLst/>
          </a:prstGeom>
          <a:noFill/>
          <a:ln>
            <a:noFill/>
          </a:ln>
        </p:spPr>
      </p:pic>
      <p:sp>
        <p:nvSpPr>
          <p:cNvPr id="3889" name="Google Shape;3889;p120"/>
          <p:cNvSpPr/>
          <p:nvPr/>
        </p:nvSpPr>
        <p:spPr>
          <a:xfrm rot="5400000">
            <a:off x="4746025" y="1542922"/>
            <a:ext cx="333300" cy="3321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120"/>
          <p:cNvSpPr/>
          <p:nvPr/>
        </p:nvSpPr>
        <p:spPr>
          <a:xfrm rot="5400000">
            <a:off x="4746025" y="1969672"/>
            <a:ext cx="333300" cy="3321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86F4AEAC-5AA8-B6C8-25E3-390E28301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EAD553F6-4F3E-8F8D-0EEE-E49031F26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1077BA-D09B-9974-BDC4-FBC653FA27C2}"/>
              </a:ext>
            </a:extLst>
          </p:cNvPr>
          <p:cNvSpPr txBox="1"/>
          <p:nvPr/>
        </p:nvSpPr>
        <p:spPr>
          <a:xfrm>
            <a:off x="8633368" y="4822037"/>
            <a:ext cx="51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44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3"/>
          <p:cNvSpPr/>
          <p:nvPr/>
        </p:nvSpPr>
        <p:spPr>
          <a:xfrm>
            <a:off x="202108" y="121777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63"/>
          <p:cNvSpPr/>
          <p:nvPr/>
        </p:nvSpPr>
        <p:spPr>
          <a:xfrm>
            <a:off x="3547716" y="3292404"/>
            <a:ext cx="818100" cy="8181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9" name="Google Shape;619;p63"/>
          <p:cNvSpPr/>
          <p:nvPr/>
        </p:nvSpPr>
        <p:spPr>
          <a:xfrm>
            <a:off x="5185721" y="1969831"/>
            <a:ext cx="818100" cy="8181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63"/>
          <p:cNvSpPr/>
          <p:nvPr/>
        </p:nvSpPr>
        <p:spPr>
          <a:xfrm>
            <a:off x="1212025" y="1968588"/>
            <a:ext cx="818100" cy="8181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63"/>
          <p:cNvSpPr txBox="1">
            <a:spLocks noGrp="1"/>
          </p:cNvSpPr>
          <p:nvPr>
            <p:ph type="title"/>
          </p:nvPr>
        </p:nvSpPr>
        <p:spPr>
          <a:xfrm>
            <a:off x="2094846" y="2140377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Easier to deploy</a:t>
            </a:r>
            <a:endParaRPr dirty="0"/>
          </a:p>
        </p:txBody>
      </p:sp>
      <p:sp>
        <p:nvSpPr>
          <p:cNvPr id="625" name="Google Shape;625;p63"/>
          <p:cNvSpPr txBox="1">
            <a:spLocks noGrp="1"/>
          </p:cNvSpPr>
          <p:nvPr>
            <p:ph type="title" idx="2"/>
          </p:nvPr>
        </p:nvSpPr>
        <p:spPr>
          <a:xfrm>
            <a:off x="4365816" y="3653415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Easier to monitor</a:t>
            </a:r>
            <a:br>
              <a:rPr lang="en-US" dirty="0"/>
            </a:br>
            <a:endParaRPr dirty="0"/>
          </a:p>
        </p:txBody>
      </p:sp>
      <p:sp>
        <p:nvSpPr>
          <p:cNvPr id="627" name="Google Shape;627;p63"/>
          <p:cNvSpPr txBox="1">
            <a:spLocks noGrp="1"/>
          </p:cNvSpPr>
          <p:nvPr>
            <p:ph type="title" idx="4"/>
          </p:nvPr>
        </p:nvSpPr>
        <p:spPr>
          <a:xfrm>
            <a:off x="6003821" y="2140377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Easier to maintain</a:t>
            </a:r>
            <a:endParaRPr dirty="0"/>
          </a:p>
        </p:txBody>
      </p:sp>
      <p:sp>
        <p:nvSpPr>
          <p:cNvPr id="631" name="Google Shape;631;p63"/>
          <p:cNvSpPr txBox="1">
            <a:spLocks noGrp="1"/>
          </p:cNvSpPr>
          <p:nvPr>
            <p:ph type="title" idx="8"/>
          </p:nvPr>
        </p:nvSpPr>
        <p:spPr>
          <a:xfrm>
            <a:off x="1212025" y="2135238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32" name="Google Shape;632;p63"/>
          <p:cNvSpPr txBox="1">
            <a:spLocks noGrp="1"/>
          </p:cNvSpPr>
          <p:nvPr>
            <p:ph type="title" idx="9"/>
          </p:nvPr>
        </p:nvSpPr>
        <p:spPr>
          <a:xfrm>
            <a:off x="3547716" y="3440925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33" name="Google Shape;633;p63"/>
          <p:cNvSpPr txBox="1">
            <a:spLocks noGrp="1"/>
          </p:cNvSpPr>
          <p:nvPr>
            <p:ph type="title" idx="13"/>
          </p:nvPr>
        </p:nvSpPr>
        <p:spPr>
          <a:xfrm>
            <a:off x="5185721" y="2135238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635" name="Google Shape;635;p63"/>
          <p:cNvGrpSpPr/>
          <p:nvPr/>
        </p:nvGrpSpPr>
        <p:grpSpPr>
          <a:xfrm rot="5400000" flipH="1">
            <a:off x="7772276" y="3210773"/>
            <a:ext cx="2029024" cy="1088542"/>
            <a:chOff x="773350" y="518000"/>
            <a:chExt cx="2757950" cy="1479600"/>
          </a:xfrm>
        </p:grpSpPr>
        <p:sp>
          <p:nvSpPr>
            <p:cNvPr id="636" name="Google Shape;636;p63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3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3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9" name="Google Shape;63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9458" y="0"/>
            <a:ext cx="2441750" cy="147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63"/>
          <p:cNvGrpSpPr/>
          <p:nvPr/>
        </p:nvGrpSpPr>
        <p:grpSpPr>
          <a:xfrm flipH="1">
            <a:off x="191" y="4320418"/>
            <a:ext cx="2598996" cy="484774"/>
            <a:chOff x="1298650" y="3255600"/>
            <a:chExt cx="3427850" cy="639375"/>
          </a:xfrm>
        </p:grpSpPr>
        <p:sp>
          <p:nvSpPr>
            <p:cNvPr id="641" name="Google Shape;641;p63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63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63"/>
          <p:cNvGrpSpPr/>
          <p:nvPr/>
        </p:nvGrpSpPr>
        <p:grpSpPr>
          <a:xfrm rot="10800000" flipH="1">
            <a:off x="6545016" y="1175943"/>
            <a:ext cx="2598996" cy="484774"/>
            <a:chOff x="1298650" y="3255600"/>
            <a:chExt cx="3427850" cy="639375"/>
          </a:xfrm>
        </p:grpSpPr>
        <p:sp>
          <p:nvSpPr>
            <p:cNvPr id="644" name="Google Shape;644;p63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3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63"/>
          <p:cNvGrpSpPr/>
          <p:nvPr/>
        </p:nvGrpSpPr>
        <p:grpSpPr>
          <a:xfrm>
            <a:off x="3990152" y="1386354"/>
            <a:ext cx="1163678" cy="63948"/>
            <a:chOff x="3779200" y="1371600"/>
            <a:chExt cx="1992600" cy="109500"/>
          </a:xfrm>
        </p:grpSpPr>
        <p:sp>
          <p:nvSpPr>
            <p:cNvPr id="647" name="Google Shape;647;p63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3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3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3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3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3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D2E85C12-B821-BF0D-5348-E73E50365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0A58D1BD-18BE-DFAD-65A2-7B52DCE4B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4DBF40-AC5A-B26E-DD0E-E6A871D0E800}"/>
              </a:ext>
            </a:extLst>
          </p:cNvPr>
          <p:cNvSpPr txBox="1"/>
          <p:nvPr/>
        </p:nvSpPr>
        <p:spPr>
          <a:xfrm>
            <a:off x="8858650" y="4822037"/>
            <a:ext cx="290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5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6"/>
          <p:cNvSpPr/>
          <p:nvPr/>
        </p:nvSpPr>
        <p:spPr>
          <a:xfrm>
            <a:off x="1426038" y="784050"/>
            <a:ext cx="6291900" cy="3575400"/>
          </a:xfrm>
          <a:prstGeom prst="snip2DiagRect">
            <a:avLst>
              <a:gd name="adj1" fmla="val 0"/>
              <a:gd name="adj2" fmla="val 2224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1" name="Google Shape;701;p66"/>
          <p:cNvGrpSpPr/>
          <p:nvPr/>
        </p:nvGrpSpPr>
        <p:grpSpPr>
          <a:xfrm>
            <a:off x="7086635" y="919407"/>
            <a:ext cx="943732" cy="306757"/>
            <a:chOff x="7827710" y="4530982"/>
            <a:chExt cx="943732" cy="306757"/>
          </a:xfrm>
        </p:grpSpPr>
        <p:grpSp>
          <p:nvGrpSpPr>
            <p:cNvPr id="702" name="Google Shape;702;p66"/>
            <p:cNvGrpSpPr/>
            <p:nvPr/>
          </p:nvGrpSpPr>
          <p:grpSpPr>
            <a:xfrm>
              <a:off x="7827710" y="4530982"/>
              <a:ext cx="943732" cy="63948"/>
              <a:chOff x="3779200" y="1371600"/>
              <a:chExt cx="1615980" cy="109500"/>
            </a:xfrm>
          </p:grpSpPr>
          <p:sp>
            <p:nvSpPr>
              <p:cNvPr id="703" name="Google Shape;703;p66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66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66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66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66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66"/>
            <p:cNvGrpSpPr/>
            <p:nvPr/>
          </p:nvGrpSpPr>
          <p:grpSpPr>
            <a:xfrm>
              <a:off x="7827710" y="4773790"/>
              <a:ext cx="943732" cy="63948"/>
              <a:chOff x="3779200" y="1371600"/>
              <a:chExt cx="1615980" cy="109500"/>
            </a:xfrm>
          </p:grpSpPr>
          <p:sp>
            <p:nvSpPr>
              <p:cNvPr id="709" name="Google Shape;709;p66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66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66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66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66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4" name="Google Shape;714;p66"/>
          <p:cNvGrpSpPr/>
          <p:nvPr/>
        </p:nvGrpSpPr>
        <p:grpSpPr>
          <a:xfrm rot="10800000" flipH="1">
            <a:off x="1426041" y="994595"/>
            <a:ext cx="2125761" cy="273605"/>
            <a:chOff x="198225" y="4390550"/>
            <a:chExt cx="3765075" cy="484600"/>
          </a:xfrm>
        </p:grpSpPr>
        <p:sp>
          <p:nvSpPr>
            <p:cNvPr id="715" name="Google Shape;715;p66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6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7" name="Google Shape;717;p66"/>
          <p:cNvSpPr txBox="1">
            <a:spLocks noGrp="1"/>
          </p:cNvSpPr>
          <p:nvPr>
            <p:ph type="title"/>
          </p:nvPr>
        </p:nvSpPr>
        <p:spPr>
          <a:xfrm>
            <a:off x="1870431" y="173465"/>
            <a:ext cx="5308687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DevOps vs </a:t>
            </a:r>
            <a:r>
              <a:rPr lang="en-US" dirty="0" err="1"/>
              <a:t>MLOps</a:t>
            </a:r>
            <a:endParaRPr dirty="0"/>
          </a:p>
        </p:txBody>
      </p: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CE7BD696-2082-2843-CD90-D9AA19BB5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116E027F-941D-3DB2-759E-4BA276A71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242A007-E8FC-5AD2-FB53-CEF34E782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614423"/>
              </p:ext>
            </p:extLst>
          </p:nvPr>
        </p:nvGraphicFramePr>
        <p:xfrm>
          <a:off x="1523988" y="1409729"/>
          <a:ext cx="6096000" cy="2656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9886318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493721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72058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Aspect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DevOps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MLOps</a:t>
                      </a:r>
                      <a:endParaRPr lang="en-US" dirty="0">
                        <a:solidFill>
                          <a:schemeClr val="bg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571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Software applications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Machine learning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5391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Not a major concern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Central: data collection, labeling, drift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7153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Unit &amp; integration tests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Model validation, error analysis, fairness tests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299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Code deployment to servers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Model deployment + continuous monitoring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0626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9D8FF4C-D845-960E-BCD5-874685D79BCA}"/>
              </a:ext>
            </a:extLst>
          </p:cNvPr>
          <p:cNvSpPr txBox="1"/>
          <p:nvPr/>
        </p:nvSpPr>
        <p:spPr>
          <a:xfrm>
            <a:off x="8858650" y="4822037"/>
            <a:ext cx="290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6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>
          <a:extLst>
            <a:ext uri="{FF2B5EF4-FFF2-40B4-BE49-F238E27FC236}">
              <a16:creationId xmlns:a16="http://schemas.microsoft.com/office/drawing/2014/main" id="{9EE4BFE4-B91B-1111-3C93-502178F28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6">
            <a:extLst>
              <a:ext uri="{FF2B5EF4-FFF2-40B4-BE49-F238E27FC236}">
                <a16:creationId xmlns:a16="http://schemas.microsoft.com/office/drawing/2014/main" id="{23987772-353F-7EB9-1AB1-5B8D5063EBA7}"/>
              </a:ext>
            </a:extLst>
          </p:cNvPr>
          <p:cNvSpPr/>
          <p:nvPr/>
        </p:nvSpPr>
        <p:spPr>
          <a:xfrm>
            <a:off x="1426038" y="784050"/>
            <a:ext cx="6291900" cy="3575400"/>
          </a:xfrm>
          <a:prstGeom prst="snip2DiagRect">
            <a:avLst>
              <a:gd name="adj1" fmla="val 0"/>
              <a:gd name="adj2" fmla="val 2224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1" name="Google Shape;701;p66">
            <a:extLst>
              <a:ext uri="{FF2B5EF4-FFF2-40B4-BE49-F238E27FC236}">
                <a16:creationId xmlns:a16="http://schemas.microsoft.com/office/drawing/2014/main" id="{E74213C8-541E-1590-9908-B43D3E134465}"/>
              </a:ext>
            </a:extLst>
          </p:cNvPr>
          <p:cNvGrpSpPr/>
          <p:nvPr/>
        </p:nvGrpSpPr>
        <p:grpSpPr>
          <a:xfrm>
            <a:off x="7086635" y="919407"/>
            <a:ext cx="943732" cy="306757"/>
            <a:chOff x="7827710" y="4530982"/>
            <a:chExt cx="943732" cy="306757"/>
          </a:xfrm>
        </p:grpSpPr>
        <p:grpSp>
          <p:nvGrpSpPr>
            <p:cNvPr id="702" name="Google Shape;702;p66">
              <a:extLst>
                <a:ext uri="{FF2B5EF4-FFF2-40B4-BE49-F238E27FC236}">
                  <a16:creationId xmlns:a16="http://schemas.microsoft.com/office/drawing/2014/main" id="{C434CEC5-19EB-3274-050D-35ADCF182BB3}"/>
                </a:ext>
              </a:extLst>
            </p:cNvPr>
            <p:cNvGrpSpPr/>
            <p:nvPr/>
          </p:nvGrpSpPr>
          <p:grpSpPr>
            <a:xfrm>
              <a:off x="7827710" y="4530982"/>
              <a:ext cx="943732" cy="63948"/>
              <a:chOff x="3779200" y="1371600"/>
              <a:chExt cx="1615980" cy="109500"/>
            </a:xfrm>
          </p:grpSpPr>
          <p:sp>
            <p:nvSpPr>
              <p:cNvPr id="703" name="Google Shape;703;p66">
                <a:extLst>
                  <a:ext uri="{FF2B5EF4-FFF2-40B4-BE49-F238E27FC236}">
                    <a16:creationId xmlns:a16="http://schemas.microsoft.com/office/drawing/2014/main" id="{C5AAED34-17D7-F92D-CCF0-DF9480B03BF3}"/>
                  </a:ext>
                </a:extLst>
              </p:cNvPr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66">
                <a:extLst>
                  <a:ext uri="{FF2B5EF4-FFF2-40B4-BE49-F238E27FC236}">
                    <a16:creationId xmlns:a16="http://schemas.microsoft.com/office/drawing/2014/main" id="{05B22ECB-574F-2712-632D-3EA29B10B0E5}"/>
                  </a:ext>
                </a:extLst>
              </p:cNvPr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66">
                <a:extLst>
                  <a:ext uri="{FF2B5EF4-FFF2-40B4-BE49-F238E27FC236}">
                    <a16:creationId xmlns:a16="http://schemas.microsoft.com/office/drawing/2014/main" id="{4B555C47-B8E6-8A33-3427-58023CA4E895}"/>
                  </a:ext>
                </a:extLst>
              </p:cNvPr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66">
                <a:extLst>
                  <a:ext uri="{FF2B5EF4-FFF2-40B4-BE49-F238E27FC236}">
                    <a16:creationId xmlns:a16="http://schemas.microsoft.com/office/drawing/2014/main" id="{7BDE29CE-8136-04B1-9DF7-2FDAACCBC74C}"/>
                  </a:ext>
                </a:extLst>
              </p:cNvPr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66">
                <a:extLst>
                  <a:ext uri="{FF2B5EF4-FFF2-40B4-BE49-F238E27FC236}">
                    <a16:creationId xmlns:a16="http://schemas.microsoft.com/office/drawing/2014/main" id="{C7E503C3-1A84-5259-BBFA-84D0EB6E2171}"/>
                  </a:ext>
                </a:extLst>
              </p:cNvPr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66">
              <a:extLst>
                <a:ext uri="{FF2B5EF4-FFF2-40B4-BE49-F238E27FC236}">
                  <a16:creationId xmlns:a16="http://schemas.microsoft.com/office/drawing/2014/main" id="{288606A3-600B-DAD2-0CBB-8F4FE2A510F4}"/>
                </a:ext>
              </a:extLst>
            </p:cNvPr>
            <p:cNvGrpSpPr/>
            <p:nvPr/>
          </p:nvGrpSpPr>
          <p:grpSpPr>
            <a:xfrm>
              <a:off x="7827710" y="4773790"/>
              <a:ext cx="943732" cy="63948"/>
              <a:chOff x="3779200" y="1371600"/>
              <a:chExt cx="1615980" cy="109500"/>
            </a:xfrm>
          </p:grpSpPr>
          <p:sp>
            <p:nvSpPr>
              <p:cNvPr id="709" name="Google Shape;709;p66">
                <a:extLst>
                  <a:ext uri="{FF2B5EF4-FFF2-40B4-BE49-F238E27FC236}">
                    <a16:creationId xmlns:a16="http://schemas.microsoft.com/office/drawing/2014/main" id="{0ED50D16-FAD3-C1EC-D2CF-D123620FA773}"/>
                  </a:ext>
                </a:extLst>
              </p:cNvPr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66">
                <a:extLst>
                  <a:ext uri="{FF2B5EF4-FFF2-40B4-BE49-F238E27FC236}">
                    <a16:creationId xmlns:a16="http://schemas.microsoft.com/office/drawing/2014/main" id="{900A9093-7727-0A4A-51A6-C4B7AF27869C}"/>
                  </a:ext>
                </a:extLst>
              </p:cNvPr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66">
                <a:extLst>
                  <a:ext uri="{FF2B5EF4-FFF2-40B4-BE49-F238E27FC236}">
                    <a16:creationId xmlns:a16="http://schemas.microsoft.com/office/drawing/2014/main" id="{A92FB66D-B310-7B3E-3833-8E6F29DD3289}"/>
                  </a:ext>
                </a:extLst>
              </p:cNvPr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66">
                <a:extLst>
                  <a:ext uri="{FF2B5EF4-FFF2-40B4-BE49-F238E27FC236}">
                    <a16:creationId xmlns:a16="http://schemas.microsoft.com/office/drawing/2014/main" id="{4EE12757-22C7-9336-FD46-D4503AD3285B}"/>
                  </a:ext>
                </a:extLst>
              </p:cNvPr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66">
                <a:extLst>
                  <a:ext uri="{FF2B5EF4-FFF2-40B4-BE49-F238E27FC236}">
                    <a16:creationId xmlns:a16="http://schemas.microsoft.com/office/drawing/2014/main" id="{2307E835-9EDB-2A33-DA7B-B16A311D7D0E}"/>
                  </a:ext>
                </a:extLst>
              </p:cNvPr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4" name="Google Shape;714;p66">
            <a:extLst>
              <a:ext uri="{FF2B5EF4-FFF2-40B4-BE49-F238E27FC236}">
                <a16:creationId xmlns:a16="http://schemas.microsoft.com/office/drawing/2014/main" id="{A7D98313-71FB-DB6C-36A0-121D5E680EA1}"/>
              </a:ext>
            </a:extLst>
          </p:cNvPr>
          <p:cNvGrpSpPr/>
          <p:nvPr/>
        </p:nvGrpSpPr>
        <p:grpSpPr>
          <a:xfrm rot="10800000" flipH="1">
            <a:off x="1426041" y="994595"/>
            <a:ext cx="2125761" cy="273605"/>
            <a:chOff x="198225" y="4390550"/>
            <a:chExt cx="3765075" cy="484600"/>
          </a:xfrm>
        </p:grpSpPr>
        <p:sp>
          <p:nvSpPr>
            <p:cNvPr id="715" name="Google Shape;715;p66">
              <a:extLst>
                <a:ext uri="{FF2B5EF4-FFF2-40B4-BE49-F238E27FC236}">
                  <a16:creationId xmlns:a16="http://schemas.microsoft.com/office/drawing/2014/main" id="{5B15682A-D3B4-725E-DDC2-19BE03EA895D}"/>
                </a:ext>
              </a:extLst>
            </p:cNvPr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6">
              <a:extLst>
                <a:ext uri="{FF2B5EF4-FFF2-40B4-BE49-F238E27FC236}">
                  <a16:creationId xmlns:a16="http://schemas.microsoft.com/office/drawing/2014/main" id="{C245340B-60E0-40C9-1C39-7106FAAFCC2F}"/>
                </a:ext>
              </a:extLst>
            </p:cNvPr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7" name="Google Shape;717;p66">
            <a:extLst>
              <a:ext uri="{FF2B5EF4-FFF2-40B4-BE49-F238E27FC236}">
                <a16:creationId xmlns:a16="http://schemas.microsoft.com/office/drawing/2014/main" id="{52A60D96-624D-ABCC-B9B7-F188B6FC39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1788" y="1586907"/>
            <a:ext cx="45804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MLOps</a:t>
            </a:r>
            <a:r>
              <a:rPr lang="en-US" dirty="0"/>
              <a:t> Workflow</a:t>
            </a:r>
            <a:endParaRPr dirty="0"/>
          </a:p>
        </p:txBody>
      </p: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6E61497D-5F0A-ABA2-F646-0CDF359AE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664806A8-6E18-0E45-9530-4B295CDFD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pic>
        <p:nvPicPr>
          <p:cNvPr id="5" name="Picture 4" descr="A diagram of a model&#10;&#10;AI-generated content may be incorrect.">
            <a:extLst>
              <a:ext uri="{FF2B5EF4-FFF2-40B4-BE49-F238E27FC236}">
                <a16:creationId xmlns:a16="http://schemas.microsoft.com/office/drawing/2014/main" id="{79F29CB5-8756-FC92-DB90-707F7682F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822" y="2405156"/>
            <a:ext cx="5654355" cy="12524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B91691-65DC-7AA3-FF9D-3A5030D4A2B9}"/>
              </a:ext>
            </a:extLst>
          </p:cNvPr>
          <p:cNvSpPr txBox="1"/>
          <p:nvPr/>
        </p:nvSpPr>
        <p:spPr>
          <a:xfrm>
            <a:off x="8858650" y="4822037"/>
            <a:ext cx="290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7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22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/>
          <p:cNvSpPr/>
          <p:nvPr/>
        </p:nvSpPr>
        <p:spPr>
          <a:xfrm>
            <a:off x="1731551" y="895749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/>
          <p:cNvSpPr txBox="1">
            <a:spLocks noGrp="1"/>
          </p:cNvSpPr>
          <p:nvPr>
            <p:ph type="title"/>
          </p:nvPr>
        </p:nvSpPr>
        <p:spPr>
          <a:xfrm>
            <a:off x="3167000" y="720249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Scoping</a:t>
            </a:r>
            <a:endParaRPr dirty="0"/>
          </a:p>
        </p:txBody>
      </p:sp>
      <p:sp>
        <p:nvSpPr>
          <p:cNvPr id="725" name="Google Shape;725;p67"/>
          <p:cNvSpPr txBox="1">
            <a:spLocks noGrp="1"/>
          </p:cNvSpPr>
          <p:nvPr>
            <p:ph type="subTitle" idx="1"/>
          </p:nvPr>
        </p:nvSpPr>
        <p:spPr>
          <a:xfrm>
            <a:off x="2901474" y="2220099"/>
            <a:ext cx="3068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Define the project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</a:t>
            </a:r>
            <a:r>
              <a:rPr lang="en" sz="1600" dirty="0"/>
              <a:t>hat is X?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What is y?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b="1" dirty="0"/>
              <a:t>goal of the project?</a:t>
            </a:r>
            <a:endParaRPr sz="1600" dirty="0"/>
          </a:p>
        </p:txBody>
      </p:sp>
      <p:sp>
        <p:nvSpPr>
          <p:cNvPr id="726" name="Google Shape;726;p67"/>
          <p:cNvSpPr txBox="1">
            <a:spLocks noGrp="1"/>
          </p:cNvSpPr>
          <p:nvPr>
            <p:ph type="title" idx="2"/>
          </p:nvPr>
        </p:nvSpPr>
        <p:spPr>
          <a:xfrm>
            <a:off x="1598201" y="1161249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4AB10207-1127-FAEE-8B45-E28B8ADD7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14C061DE-FFC8-7BB6-C74D-E01AACB62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3F112F-6AA7-5470-3E4C-3EA1CE5DEA22}"/>
              </a:ext>
            </a:extLst>
          </p:cNvPr>
          <p:cNvSpPr txBox="1"/>
          <p:nvPr/>
        </p:nvSpPr>
        <p:spPr>
          <a:xfrm>
            <a:off x="8858650" y="4822037"/>
            <a:ext cx="290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8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7390476D-1677-AC85-289F-6581EB1F9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>
            <a:extLst>
              <a:ext uri="{FF2B5EF4-FFF2-40B4-BE49-F238E27FC236}">
                <a16:creationId xmlns:a16="http://schemas.microsoft.com/office/drawing/2014/main" id="{8F050D51-DDF0-3954-0056-672FC27E0639}"/>
              </a:ext>
            </a:extLst>
          </p:cNvPr>
          <p:cNvSpPr/>
          <p:nvPr/>
        </p:nvSpPr>
        <p:spPr>
          <a:xfrm>
            <a:off x="1736265" y="919946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>
            <a:extLst>
              <a:ext uri="{FF2B5EF4-FFF2-40B4-BE49-F238E27FC236}">
                <a16:creationId xmlns:a16="http://schemas.microsoft.com/office/drawing/2014/main" id="{F6C9819C-9700-B84A-08D7-31F3EDCCC3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8190" y="688203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</a:t>
            </a:r>
            <a:endParaRPr dirty="0"/>
          </a:p>
        </p:txBody>
      </p:sp>
      <p:sp>
        <p:nvSpPr>
          <p:cNvPr id="725" name="Google Shape;725;p67">
            <a:extLst>
              <a:ext uri="{FF2B5EF4-FFF2-40B4-BE49-F238E27FC236}">
                <a16:creationId xmlns:a16="http://schemas.microsoft.com/office/drawing/2014/main" id="{48CA46BD-9C43-0BDC-6EA8-505FE8B7458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01474" y="2184758"/>
            <a:ext cx="4319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Collect &amp; organize</a:t>
            </a:r>
            <a:r>
              <a:rPr lang="en-US" sz="1600" dirty="0"/>
              <a:t> data from reliable sources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Label</a:t>
            </a:r>
            <a:r>
              <a:rPr lang="en-US" sz="1600" dirty="0"/>
              <a:t> data correctly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Establish a baseline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Ensure </a:t>
            </a:r>
            <a:r>
              <a:rPr lang="en-US" sz="1600" b="1" dirty="0"/>
              <a:t>data quality &amp; consistency</a:t>
            </a:r>
            <a:endParaRPr sz="1600" dirty="0"/>
          </a:p>
        </p:txBody>
      </p:sp>
      <p:sp>
        <p:nvSpPr>
          <p:cNvPr id="726" name="Google Shape;726;p67">
            <a:extLst>
              <a:ext uri="{FF2B5EF4-FFF2-40B4-BE49-F238E27FC236}">
                <a16:creationId xmlns:a16="http://schemas.microsoft.com/office/drawing/2014/main" id="{0182EAC1-F39C-C0E5-CD3E-22539B4191E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602915" y="1185446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" name="Picture 1" descr="A logo with lines and dots&#10;&#10;AI-generated content may be incorrect.">
            <a:extLst>
              <a:ext uri="{FF2B5EF4-FFF2-40B4-BE49-F238E27FC236}">
                <a16:creationId xmlns:a16="http://schemas.microsoft.com/office/drawing/2014/main" id="{3CAE5F1E-1EC5-9574-073E-96F5245CD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26" y="42501"/>
            <a:ext cx="515648" cy="515648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29C51DFA-2BBE-5ABA-DAFF-ECBD1C5E5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768" y="42501"/>
            <a:ext cx="515648" cy="532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243EB4-273F-D9A9-AF8A-AC646368EFE6}"/>
              </a:ext>
            </a:extLst>
          </p:cNvPr>
          <p:cNvSpPr txBox="1"/>
          <p:nvPr/>
        </p:nvSpPr>
        <p:spPr>
          <a:xfrm>
            <a:off x="8858650" y="4822037"/>
            <a:ext cx="290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BF05C9-249B-47B9-B061-278A669FC094}" type="slidenum">
              <a:rPr lang="en-US" sz="1600" smtClean="0">
                <a:solidFill>
                  <a:schemeClr val="bg1"/>
                </a:solidFill>
                <a:latin typeface="IBM Plex Sans" panose="020B0503050203000203" pitchFamily="34" charset="0"/>
              </a:rPr>
              <a:t>9</a:t>
            </a:fld>
            <a:endParaRPr lang="en-US" sz="16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950203"/>
      </p:ext>
    </p:extLst>
  </p:cSld>
  <p:clrMapOvr>
    <a:masterClrMapping/>
  </p:clrMapOvr>
</p:sld>
</file>

<file path=ppt/theme/theme1.xml><?xml version="1.0" encoding="utf-8"?>
<a:theme xmlns:a="http://schemas.openxmlformats.org/drawingml/2006/main" name="Korean AI Agency Pitch Deck XL by Slidesgo">
  <a:themeElements>
    <a:clrScheme name="Simple Light">
      <a:dk1>
        <a:srgbClr val="000328"/>
      </a:dk1>
      <a:lt1>
        <a:srgbClr val="FFFFFF"/>
      </a:lt1>
      <a:dk2>
        <a:srgbClr val="E0A9A8"/>
      </a:dk2>
      <a:lt2>
        <a:srgbClr val="005C8F"/>
      </a:lt2>
      <a:accent1>
        <a:srgbClr val="6128F6"/>
      </a:accent1>
      <a:accent2>
        <a:srgbClr val="5C659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1554</Words>
  <Application>Microsoft Office PowerPoint</Application>
  <PresentationFormat>On-screen Show (16:9)</PresentationFormat>
  <Paragraphs>319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IBM Plex Sans</vt:lpstr>
      <vt:lpstr>Arial</vt:lpstr>
      <vt:lpstr>IBM Plex Sans Medium</vt:lpstr>
      <vt:lpstr>Roboto Condensed Light</vt:lpstr>
      <vt:lpstr>Korean AI Agency Pitch Deck XL by Slidesgo</vt:lpstr>
      <vt:lpstr>Machine Learning Operations</vt:lpstr>
      <vt:lpstr>Meet our team </vt:lpstr>
      <vt:lpstr>What is MLOps?</vt:lpstr>
      <vt:lpstr>Why Do We Need MLOps?</vt:lpstr>
      <vt:lpstr>Easier to deploy</vt:lpstr>
      <vt:lpstr>DevOps vs MLOps</vt:lpstr>
      <vt:lpstr>MLOps Workflow</vt:lpstr>
      <vt:lpstr>Scoping</vt:lpstr>
      <vt:lpstr>Data</vt:lpstr>
      <vt:lpstr>Modeling</vt:lpstr>
      <vt:lpstr>Deployment</vt:lpstr>
      <vt:lpstr>Challenges in MLOps</vt:lpstr>
      <vt:lpstr>MLOps Tools</vt:lpstr>
      <vt:lpstr>The Future of MLOps</vt:lpstr>
      <vt:lpstr>Deployment</vt:lpstr>
      <vt:lpstr>Shadow Mode</vt:lpstr>
      <vt:lpstr>Shadow Mode Deployment</vt:lpstr>
      <vt:lpstr>Shadow Mode Deployment</vt:lpstr>
      <vt:lpstr>Canary Deployment</vt:lpstr>
      <vt:lpstr>Canary Deployment</vt:lpstr>
      <vt:lpstr>Blue-Green Deployment</vt:lpstr>
      <vt:lpstr>Blue-Green Deployment</vt:lpstr>
      <vt:lpstr>Monitoring</vt:lpstr>
      <vt:lpstr>Monitoring</vt:lpstr>
      <vt:lpstr>How to Decide What to Monitor</vt:lpstr>
      <vt:lpstr>1</vt:lpstr>
      <vt:lpstr>PowerPoint Presentation</vt:lpstr>
      <vt:lpstr>Both Model and Deployment are iterative</vt:lpstr>
      <vt:lpstr>Performance</vt:lpstr>
      <vt:lpstr>When Does a Model Need Updating?</vt:lpstr>
      <vt:lpstr>Monitoring Pipeline</vt:lpstr>
      <vt:lpstr>AI in Healthcare</vt:lpstr>
      <vt:lpstr>Introduction</vt:lpstr>
      <vt:lpstr>Why AI in Healthcare?</vt:lpstr>
      <vt:lpstr>Key AI Applications in Healthcare</vt:lpstr>
      <vt:lpstr>Example</vt:lpstr>
      <vt:lpstr>Challenges in Healthcare AI</vt:lpstr>
      <vt:lpstr>MLOps Workflow in Healthcare</vt:lpstr>
      <vt:lpstr>Scoping in Healthcare</vt:lpstr>
      <vt:lpstr>Data in Healthcare</vt:lpstr>
      <vt:lpstr>Modeling in Healthcare</vt:lpstr>
      <vt:lpstr>Deployment in Healthcare</vt:lpstr>
      <vt:lpstr>MLOps makes AI in healthcare safe, reliable, and trusted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Mahyar Mohammadian</cp:lastModifiedBy>
  <cp:revision>10</cp:revision>
  <dcterms:modified xsi:type="dcterms:W3CDTF">2025-09-12T06:50:07Z</dcterms:modified>
</cp:coreProperties>
</file>